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8" r:id="rId2"/>
  </p:sldMasterIdLst>
  <p:notesMasterIdLst>
    <p:notesMasterId r:id="rId33"/>
  </p:notesMasterIdLst>
  <p:handoutMasterIdLst>
    <p:handoutMasterId r:id="rId34"/>
  </p:handoutMasterIdLst>
  <p:sldIdLst>
    <p:sldId id="259"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7" r:id="rId19"/>
    <p:sldId id="278"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42" autoAdjust="0"/>
    <p:restoredTop sz="94660"/>
  </p:normalViewPr>
  <p:slideViewPr>
    <p:cSldViewPr snapToGrid="0">
      <p:cViewPr varScale="1">
        <p:scale>
          <a:sx n="84" d="100"/>
          <a:sy n="84" d="100"/>
        </p:scale>
        <p:origin x="120" y="64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6680A0-5393-4622-85E4-67B747380CE3}" type="datetimeFigureOut">
              <a:rPr lang="en-US" smtClean="0"/>
              <a:t>6/3/2014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8DD35-A5B2-439A-9964-B4BA2D876321}" type="slidenum">
              <a:rPr lang="en-US" smtClean="0"/>
              <a:t>‹#›</a:t>
            </a:fld>
            <a:endParaRPr lang="en-US" dirty="0"/>
          </a:p>
        </p:txBody>
      </p:sp>
    </p:spTree>
    <p:extLst>
      <p:ext uri="{BB962C8B-B14F-4D97-AF65-F5344CB8AC3E}">
        <p14:creationId xmlns:p14="http://schemas.microsoft.com/office/powerpoint/2010/main" val="2864470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0EA69-FA41-4123-B393-4C2503920382}" type="datetimeFigureOut">
              <a:rPr lang="en-US" smtClean="0"/>
              <a:t>6/3/2014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45E49-08A8-40E5-B05A-D33EC56C7573}" type="slidenum">
              <a:rPr lang="en-US" smtClean="0"/>
              <a:t>‹#›</a:t>
            </a:fld>
            <a:endParaRPr lang="en-US" dirty="0"/>
          </a:p>
        </p:txBody>
      </p:sp>
    </p:spTree>
    <p:extLst>
      <p:ext uri="{BB962C8B-B14F-4D97-AF65-F5344CB8AC3E}">
        <p14:creationId xmlns:p14="http://schemas.microsoft.com/office/powerpoint/2010/main" val="390148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49BF3EA-1A78-4F07-BDC0-C8A1BD461199}" type="datetimeFigureOut">
              <a:rPr lang="en-US" smtClean="0"/>
              <a:pPr/>
              <a:t>6/3/2014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01CF334-2D5C-4859-84A6-CA7E6E43FAEB}"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68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269492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1811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4268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8264050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1274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1450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7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18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984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834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88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69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55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538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3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5676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9BF3EA-1A78-4F07-BDC0-C8A1BD461199}" type="datetimeFigureOut">
              <a:rPr lang="en-US" smtClean="0"/>
              <a:pPr/>
              <a:t>6/3/2014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01361686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google.com/url?sa=i&amp;rct=j&amp;q=&amp;esrc=s&amp;frm=1&amp;source=images&amp;cd=&amp;cad=rja&amp;uact=8&amp;docid=BMUAKr_DHlakeM&amp;tbnid=ZVDAdh1Eo9oauM:&amp;ved=0CAUQjRw&amp;url=http://www.tpub.com/fireman/44.htm&amp;ei=_5GIU_PwEMeTqAb8yIKgBw&amp;bvm=bv.67720277,d.b2k&amp;psig=AFQjCNHo_MX6BWg2z13-nyM_b81uE-mhTw&amp;ust=140154559262670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google.com/url?sa=i&amp;rct=j&amp;q=&amp;esrc=s&amp;frm=1&amp;source=images&amp;cd=&amp;cad=rja&amp;uact=8&amp;docid=zkbtVNdxNFXBNM&amp;tbnid=xqhSG4SXNvYn0M:&amp;ved=0CAUQjRw&amp;url=http://www.nps.gov/spar/historyculture/machine-guns.htm&amp;ei=uZSIU_2NM8-VqAaS5oGoAw&amp;bvm=bv.67720277,d.b2k&amp;psig=AFQjCNFpZRVEc03PSLC8ALf9QwSdOVBeRw&amp;ust=140154629549831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Ze Scrapbook o’ History n’ stuff</a:t>
            </a:r>
            <a:endParaRPr lang="en-US" dirty="0"/>
          </a:p>
        </p:txBody>
      </p:sp>
      <p:sp>
        <p:nvSpPr>
          <p:cNvPr id="3" name="Subtitle 2"/>
          <p:cNvSpPr>
            <a:spLocks noGrp="1"/>
          </p:cNvSpPr>
          <p:nvPr>
            <p:ph type="subTitle" idx="1"/>
          </p:nvPr>
        </p:nvSpPr>
        <p:spPr/>
        <p:txBody>
          <a:bodyPr/>
          <a:lstStyle/>
          <a:p>
            <a:r>
              <a:rPr lang="en-US" dirty="0" smtClean="0"/>
              <a:t>Nick Tureaud and Brendon Code</a:t>
            </a:r>
            <a:endParaRPr lang="en-US" dirty="0"/>
          </a:p>
        </p:txBody>
      </p:sp>
    </p:spTree>
    <p:extLst>
      <p:ext uri="{BB962C8B-B14F-4D97-AF65-F5344CB8AC3E}">
        <p14:creationId xmlns:p14="http://schemas.microsoft.com/office/powerpoint/2010/main" val="244980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Chinese first gun-powder in warfare</a:t>
            </a:r>
            <a:br>
              <a:rPr lang="en-US" dirty="0"/>
            </a:br>
            <a:endParaRPr lang="en-US" dirty="0"/>
          </a:p>
        </p:txBody>
      </p:sp>
      <p:sp>
        <p:nvSpPr>
          <p:cNvPr id="3" name="Content Placeholder 2"/>
          <p:cNvSpPr>
            <a:spLocks noGrp="1"/>
          </p:cNvSpPr>
          <p:nvPr>
            <p:ph idx="1"/>
          </p:nvPr>
        </p:nvSpPr>
        <p:spPr/>
        <p:txBody>
          <a:bodyPr/>
          <a:lstStyle/>
          <a:p>
            <a:r>
              <a:rPr lang="en-US" dirty="0"/>
              <a:t>small packages of gunpowder wrapped in paper or bamboo were attached to arrows. These would be lit with a fuse of some kind, so that the arrow became an incendiary, intended to set targets afire.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587" y="3289301"/>
            <a:ext cx="2857500" cy="2857500"/>
          </a:xfrm>
          <a:prstGeom prst="rect">
            <a:avLst/>
          </a:prstGeom>
        </p:spPr>
      </p:pic>
    </p:spTree>
    <p:extLst>
      <p:ext uri="{BB962C8B-B14F-4D97-AF65-F5344CB8AC3E}">
        <p14:creationId xmlns:p14="http://schemas.microsoft.com/office/powerpoint/2010/main" val="324030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ages</a:t>
            </a:r>
            <a:endParaRPr lang="en-US" dirty="0"/>
          </a:p>
        </p:txBody>
      </p:sp>
      <p:sp>
        <p:nvSpPr>
          <p:cNvPr id="3" name="Content Placeholder 2"/>
          <p:cNvSpPr>
            <a:spLocks noGrp="1"/>
          </p:cNvSpPr>
          <p:nvPr>
            <p:ph idx="1"/>
          </p:nvPr>
        </p:nvSpPr>
        <p:spPr/>
        <p:txBody>
          <a:bodyPr/>
          <a:lstStyle/>
          <a:p>
            <a:r>
              <a:rPr lang="en-US" dirty="0"/>
              <a:t>Genghis Khan becomes chief prince of the Mongols</a:t>
            </a:r>
          </a:p>
          <a:p>
            <a:r>
              <a:rPr lang="en-US" dirty="0"/>
              <a:t>Public hospital in Baghdad</a:t>
            </a:r>
          </a:p>
          <a:p>
            <a:r>
              <a:rPr lang="en-US" dirty="0"/>
              <a:t>Vandals attack </a:t>
            </a:r>
            <a:r>
              <a:rPr lang="en-US" dirty="0" err="1"/>
              <a:t>rome</a:t>
            </a:r>
            <a:endParaRPr lang="en-US" dirty="0"/>
          </a:p>
          <a:p>
            <a:r>
              <a:rPr lang="en-US" dirty="0"/>
              <a:t>Black death sweeps through Europe</a:t>
            </a:r>
          </a:p>
          <a:p>
            <a:endParaRPr lang="en-US" dirty="0"/>
          </a:p>
        </p:txBody>
      </p:sp>
    </p:spTree>
    <p:extLst>
      <p:ext uri="{BB962C8B-B14F-4D97-AF65-F5344CB8AC3E}">
        <p14:creationId xmlns:p14="http://schemas.microsoft.com/office/powerpoint/2010/main" val="69469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Genghis Khan becomes </a:t>
            </a:r>
            <a:r>
              <a:rPr lang="en-US" dirty="0" smtClean="0"/>
              <a:t>prince </a:t>
            </a:r>
            <a:r>
              <a:rPr lang="en-US" dirty="0"/>
              <a:t>of the Mongols</a:t>
            </a:r>
            <a:br>
              <a:rPr lang="en-US" dirty="0"/>
            </a:br>
            <a:endParaRPr lang="en-US" dirty="0"/>
          </a:p>
        </p:txBody>
      </p:sp>
      <p:sp>
        <p:nvSpPr>
          <p:cNvPr id="3" name="Content Placeholder 2"/>
          <p:cNvSpPr>
            <a:spLocks noGrp="1"/>
          </p:cNvSpPr>
          <p:nvPr>
            <p:ph idx="1"/>
          </p:nvPr>
        </p:nvSpPr>
        <p:spPr/>
        <p:txBody>
          <a:bodyPr/>
          <a:lstStyle/>
          <a:p>
            <a:r>
              <a:rPr lang="en-US" dirty="0"/>
              <a:t>Developed into an honorable and ferocious warrior.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412" y="2876979"/>
            <a:ext cx="3588166" cy="3505995"/>
          </a:xfrm>
          <a:prstGeom prst="rect">
            <a:avLst/>
          </a:prstGeom>
        </p:spPr>
      </p:pic>
    </p:spTree>
    <p:extLst>
      <p:ext uri="{BB962C8B-B14F-4D97-AF65-F5344CB8AC3E}">
        <p14:creationId xmlns:p14="http://schemas.microsoft.com/office/powerpoint/2010/main" val="1122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 hospital in </a:t>
            </a:r>
            <a:r>
              <a:rPr lang="en-US" dirty="0" smtClean="0"/>
              <a:t>Baghdad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419" y="3632826"/>
            <a:ext cx="3650581" cy="3225174"/>
          </a:xfrm>
          <a:prstGeom prst="rect">
            <a:avLst/>
          </a:prstGeom>
        </p:spPr>
      </p:pic>
      <p:sp>
        <p:nvSpPr>
          <p:cNvPr id="3" name="Content Placeholder 2"/>
          <p:cNvSpPr>
            <a:spLocks noGrp="1"/>
          </p:cNvSpPr>
          <p:nvPr>
            <p:ph idx="1"/>
          </p:nvPr>
        </p:nvSpPr>
        <p:spPr/>
        <p:txBody>
          <a:bodyPr/>
          <a:lstStyle/>
          <a:p>
            <a:r>
              <a:rPr lang="en-US" dirty="0"/>
              <a:t>One of the greatest achievements </a:t>
            </a:r>
            <a:r>
              <a:rPr lang="en-US" dirty="0" smtClean="0"/>
              <a:t>in Islamic </a:t>
            </a:r>
            <a:r>
              <a:rPr lang="en-US" dirty="0"/>
              <a:t>Society. In Islam there was generally a moral imperative to treat all the ill, they were open to all, male and female, civilian and military, adult and child, rich and poor, Muslims and non-Muslims. They tended to be large, urban structures.</a:t>
            </a:r>
          </a:p>
          <a:p>
            <a:endParaRPr lang="en-US" dirty="0"/>
          </a:p>
        </p:txBody>
      </p:sp>
    </p:spTree>
    <p:extLst>
      <p:ext uri="{BB962C8B-B14F-4D97-AF65-F5344CB8AC3E}">
        <p14:creationId xmlns:p14="http://schemas.microsoft.com/office/powerpoint/2010/main" val="33719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Vandals attack </a:t>
            </a:r>
            <a:r>
              <a:rPr lang="en-US" dirty="0" smtClean="0"/>
              <a:t>Rome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sack of 455 was the second of three sacks of Rome. This was performed by Vandals, who were then at war with the Western Roman Emperor.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3495675"/>
            <a:ext cx="4572000" cy="3362325"/>
          </a:xfrm>
          <a:prstGeom prst="rect">
            <a:avLst/>
          </a:prstGeom>
        </p:spPr>
      </p:pic>
    </p:spTree>
    <p:extLst>
      <p:ext uri="{BB962C8B-B14F-4D97-AF65-F5344CB8AC3E}">
        <p14:creationId xmlns:p14="http://schemas.microsoft.com/office/powerpoint/2010/main" val="194496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Black death sweeps through Europe</a:t>
            </a:r>
            <a:br>
              <a:rPr lang="en-US" dirty="0"/>
            </a:br>
            <a:endParaRPr lang="en-US" dirty="0"/>
          </a:p>
        </p:txBody>
      </p:sp>
      <p:sp>
        <p:nvSpPr>
          <p:cNvPr id="3" name="Content Placeholder 2"/>
          <p:cNvSpPr>
            <a:spLocks noGrp="1"/>
          </p:cNvSpPr>
          <p:nvPr>
            <p:ph idx="1"/>
          </p:nvPr>
        </p:nvSpPr>
        <p:spPr/>
        <p:txBody>
          <a:bodyPr/>
          <a:lstStyle/>
          <a:p>
            <a:r>
              <a:rPr lang="en-US" dirty="0"/>
              <a:t>The Black Death was a terrible plague, and resulted in the deaths of 75 to 200 million people. It was estimated to have killed 30–60% of Europe's total population.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25" y="3291244"/>
            <a:ext cx="4684295" cy="3566756"/>
          </a:xfrm>
          <a:prstGeom prst="rect">
            <a:avLst/>
          </a:prstGeom>
        </p:spPr>
      </p:pic>
    </p:spTree>
    <p:extLst>
      <p:ext uri="{BB962C8B-B14F-4D97-AF65-F5344CB8AC3E}">
        <p14:creationId xmlns:p14="http://schemas.microsoft.com/office/powerpoint/2010/main" val="5241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interaction</a:t>
            </a:r>
            <a:endParaRPr lang="en-US" dirty="0"/>
          </a:p>
        </p:txBody>
      </p:sp>
      <p:sp>
        <p:nvSpPr>
          <p:cNvPr id="3" name="Content Placeholder 2"/>
          <p:cNvSpPr>
            <a:spLocks noGrp="1"/>
          </p:cNvSpPr>
          <p:nvPr>
            <p:ph idx="1"/>
          </p:nvPr>
        </p:nvSpPr>
        <p:spPr/>
        <p:txBody>
          <a:bodyPr/>
          <a:lstStyle/>
          <a:p>
            <a:r>
              <a:rPr lang="en-US" dirty="0"/>
              <a:t>Chocolate used as currency in Maya</a:t>
            </a:r>
          </a:p>
          <a:p>
            <a:r>
              <a:rPr lang="en-US" dirty="0" err="1"/>
              <a:t>Leonardi</a:t>
            </a:r>
            <a:r>
              <a:rPr lang="en-US" dirty="0"/>
              <a:t> da </a:t>
            </a:r>
            <a:r>
              <a:rPr lang="en-US" dirty="0" err="1"/>
              <a:t>vinci</a:t>
            </a:r>
            <a:r>
              <a:rPr lang="en-US" dirty="0"/>
              <a:t> designs a </a:t>
            </a:r>
            <a:r>
              <a:rPr lang="en-US" dirty="0" smtClean="0"/>
              <a:t>hot air turbine </a:t>
            </a:r>
            <a:r>
              <a:rPr lang="en-US" dirty="0"/>
              <a:t>engine </a:t>
            </a:r>
            <a:r>
              <a:rPr lang="en-US" dirty="0" smtClean="0"/>
              <a:t>to </a:t>
            </a:r>
            <a:r>
              <a:rPr lang="en-US" dirty="0"/>
              <a:t>turn a spit</a:t>
            </a:r>
          </a:p>
          <a:p>
            <a:r>
              <a:rPr lang="en-US" dirty="0"/>
              <a:t>William Shakespeare publishes a book of sonnets</a:t>
            </a:r>
          </a:p>
          <a:p>
            <a:r>
              <a:rPr lang="en-US" dirty="0"/>
              <a:t>The Chinese build the great Temple of the Dragon in Peking</a:t>
            </a:r>
          </a:p>
          <a:p>
            <a:pPr marL="0" indent="0">
              <a:buNone/>
            </a:pPr>
            <a:endParaRPr lang="en-US" dirty="0"/>
          </a:p>
        </p:txBody>
      </p:sp>
    </p:spTree>
    <p:extLst>
      <p:ext uri="{BB962C8B-B14F-4D97-AF65-F5344CB8AC3E}">
        <p14:creationId xmlns:p14="http://schemas.microsoft.com/office/powerpoint/2010/main" val="2177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Leonardo </a:t>
            </a:r>
            <a:r>
              <a:rPr lang="en-US" dirty="0"/>
              <a:t>da </a:t>
            </a:r>
            <a:r>
              <a:rPr lang="en-US" dirty="0" smtClean="0"/>
              <a:t>Vinci </a:t>
            </a:r>
            <a:r>
              <a:rPr lang="en-US" dirty="0"/>
              <a:t>designs a hot air turbine engine to turn a spit</a:t>
            </a:r>
            <a:br>
              <a:rPr lang="en-US" dirty="0"/>
            </a:br>
            <a:endParaRPr lang="en-US" dirty="0"/>
          </a:p>
        </p:txBody>
      </p:sp>
      <p:sp>
        <p:nvSpPr>
          <p:cNvPr id="3" name="Content Placeholder 2"/>
          <p:cNvSpPr>
            <a:spLocks noGrp="1"/>
          </p:cNvSpPr>
          <p:nvPr>
            <p:ph idx="1"/>
          </p:nvPr>
        </p:nvSpPr>
        <p:spPr/>
        <p:txBody>
          <a:bodyPr/>
          <a:lstStyle/>
          <a:p>
            <a:r>
              <a:rPr lang="en-US" dirty="0" smtClean="0"/>
              <a:t>Leonardo da Vinci designed a hot air turbine in the chimney of a fire place that turned a spit over the fire. It influenced every turbine design since then.</a:t>
            </a:r>
            <a:endParaRPr lang="en-US" dirty="0"/>
          </a:p>
        </p:txBody>
      </p:sp>
      <p:sp>
        <p:nvSpPr>
          <p:cNvPr id="4" name="AutoShape 2" descr="data:image/jpeg;base64,/9j/4AAQSkZJRgABAQAAAQABAAD/2wCEAAkGBhQSERQUExQUFBUVGRwXGBgXFxocGBkfGx4aHRgbHBgeHScgHx4jGiAcIDIgIycqLS0uGyAxNTAqNSYrLCkBCQoKBQUFDQUFDSkYEhgpKSkpKSkpKSkpKSkpKSkpKSkpKSkpKSkpKSkpKSkpKSkpKSkpKSkpKSkpKSkpKSkpKf/AABEIAOgAvAMBIgACEQEDEQH/xAAcAAACAgMBAQAAAAAAAAAAAAAABgUHAQMEAgj/xABSEAACAQIEAwYCBAYOBwcFAAABAgMEEQAFEiEGEzEHFCJBUWEjMkJxgZEVM1JiobIWJTQ1Q1Nyc3SSorHS0yRUgpOz0eEXY5TBw/DxZIOEo8L/xAAUAQEAAAAAAAAAAAAAAAAAAAAA/8QAFBEBAAAAAAAAAAAAAAAAAAAAAP/aAAwDAQACEQMRAD8AvHBgwYAwYMGAMGDGCcAasRmc8RwUoUzSWLmyIoLSOfRI1BZvsGOXiHOJFdKemCmomBILbpEi2DSuB1AJAC/SJA6AkQPD+UxrmAmhMlR8GSOoqma+qTWhC3vbazjTGNK9MBJfhivqP3PSpTqeklYx1H6oIyW/rOv1Yhq6nqVqxHW5k6QGBpNUQjpl1BwCuslmsFN/mv74nuN1flQhJZItVTBG3LbSWSSRUdS3UbE7qQb+eN65FR06eNIgt9ZaYhjqta+uQk3tt1wCfULkA/Gzif8AOeonnHp11MuNeb5RljxqtPQtq5kb6hQz2KpIpcajH5oGFuhvhg4szqnloqiKBjMxSwWBWe9yLAaFIxMfsnXygqz/APjyD+8DAKrLk7Jq/Bzafyhl0oGx36R3640IMjsGRnpgwBVkaqgBG1ipGlbb7EbYbpeI1KkcirFwRfu8m1/PpiL4b4iigoqaKcTQvHEiPrgmCgqoB8WjTbbrfARXB0ElRSxSQZrMZCgLJIYZlB9GQjWP6wOJeozzMKUM1RTRVESglpaV9Lqo6kwSnfbfwucdL0WW1x6Us7nxXUpzB76ls4xBcP5HNPQ6qeunXmiVCs1pkADyRgDVZ1IAtcP5b3wDTw5xhS1y6qeVXNrlD4ZFBsd0O9t+trYmr4r6TLImFPBVxmkqkVY6erhbYlRZQk9huQPxMg3B2vhi4UzWaQSw1IAqKdgrsoskgYXjkUeWpeq+RBGAn8GDBgDBgwYAwYMGAMGDBgDBgwYAx5Y4yx2wk13E01e702WsFVDpmrWF409VhH8JJ7/KPuwC5nUdVV1OZmkIMSPBE7o3xJAgTm06tcaEXW7sw3ubC99p2XtUy6J1paU89x4I46cKEGkbKHYqgFvQnEVxbl0FBR0eXJUGBKmYieZ2CuyAFpmaQ9CxsOnmBsMc3Lo5aeWZaDL9aaaemWOWObVK7GOIOEXSATpa5ubX9MB3VWe12YyimjpaeNUZXlZ53cwMjBkVzFpHMuAdCOSLbkYmKfs9e+pqrS17kxU8AY/7cqyv/ax08FS09NGtCqmCWK4McgAaU9WmQ3IkVjvdSbdDa1sNdsAufsIQ/PVV0g9DUuo6W6R6bYI+z6lBue8Met2qqg/+phkwYBZXs7owbqJ1PqKqoFv/ANmPY4HjAslRXJ7iqlJ/tlsMeDAJuZcAvL1qzKB0FVTwTf2giOPsYHHJWZbmsESJTCkKxbKsIMasPR4pNQO+91lU7nrh2q6tI1LyMqIouWYhVHuWOwwqz5s+ZhoaQstMSVlq+modGjpwR4id1MnyrvbUbWBbz3tGgmouTUg09S/JYowIje0kbFopt1ZLC4YN5YbuG2kasrpHKtG5h5DoPC0eliPELhiGLAm/p0xy5hktDVutEaeOZaaPSxv+5lKgRoD11sFGwOwW56gGvs3yOoySogWmd46aR2UTKrObsCVimhF1kOroygMQLdRgLxGM4VuGOLzPoiqE5M7qXQWYJMo6vFrAbbzRgGXrYg3LQMBnBgwYAwYMGAMGDBgDBgxgnAIvF88ldVplkDNHHpEtbIuxEZNlhU+TSb39re+HDLMtjp4kiiQJGg0qq9AP/e9/PCx2aKksVRWDd6uplZj+bG7RxKPYIt/9o4csBW3FWdLFnS8xoFEdETEJ5VijLyS2a7MD0VAbAE7Y1SZnHPV5WRoBaokcxxSxyRAincjSyDSbMAw1ANdzb24u0SRFzmIvUilHcj8QxrICRK1lIdWFup+y3njbmc7GqyoU3dwzSO6m9o5PgMdY0IDZtTJcX0lQMA2Pm9FWK0VTGYzGy3SpTllWa+go52ubGxRr45M4oKikjR6OqkIaaKPlz2njAldY7hjaQadV/nPTGXY97eWrpZFRoUiICc+O6u7l7pc6bNbxIOhx2z8L0CxqwUUyC7K0UjQAarXPhZRvt1wHsPmadVoZvqeaEn7CsgH34wmbZjbxUMN/arFv0xYVs7raZIJe65vUGYI3LVKlZwXAOhT4HO7WBFxjsTMUKj9sc0ZgBcR0t7Ha9rUZ2vgJHPeJa+nhMppKYDUi71LEguyoLgRb+Jgdj0Bx2nLswk/GVUMK+YggJb3+JK5H26MRmb1lJWBFm/CIQWOlYKuNGIIKltMQuQwBHpbEZxBV5b3OpCOwmMMmkzGoDlrHTYyWN9XTAM68JwIebKJauRRqBmbmG4vbRGbRqfqUY90mTzEENPIsTs0mnpKNZLcsyXOlUvpGjfbqMRWS9oiVSKKSF5ja13kjiFxsbhm5nXz0Y6Kieqaojhmkjp0kSSQiA3cCMxgq0rjYHX1VR064Djp65KbMKqngiLSGGDRGoIU/jbs7WsoG12Ykm4AuSBjn40zP9r8z5zqDCyiLy0yCOJ49PnfmHUPPE5R5jSQK6UpSRwGdtL6tTAE/FnNwpJ2u7X3wvccZdoy6tnqWjE8kTKirYRozgLoToXkYAKXPiIFgFG2ATszkquWz666HQrzqstG0hWVXaS4mWyoovbWABobSRYYt/hTPBWUdPUWAMsasQOgbo4+xgRiqqppG75Vd3zJmWnanGsR6VKIQZGUyBtQDNuVayljclrizeAUAyyi0gAd3iPh6bopP3m5PucAwYMGDAGDBgwBgwYMAY01R8D/yT/ccbsaav5H/AJJ/uOAT+xhLZNS+4c/fI+HbCZ2PgDJqOxv4W+/W18OeAqntKreRm1JJ3jut6dlL8vmagJoyUKjcA/lDpv74XeNuN46eamqVaGqmSqlmARjpSPRyo0vp1LdQpK9Cysbb4be0Sr5WZQMKmKkL0k8fOlvZbvF8tiPH1t772OIri9Kf8I5fO9QjwpKiTq7K0IYRuyOXJtq0gXB/NPngFeftLzWqUzNHOlPex7spiQX2GqpYEjre9wNvLy1HJMyknDfg8FGseYy97W3L0MQ7OQysbvt9I7HF8ZdxDSzgCGogkHSySIdvSwN8R1RwmY2L0T8gtu0JGqnk8zeP+DJ/Kjt1uQcAi5DltZLIsDZpU0shBdYjQrBrAPj0G9mtcXtvvh3p+G6qJGH4RnYbnxxQsR7XK3sPTEDnCd40w1F6GrQ66ZyQY+YvTlS/KwYWDRkK1vLE9lPGCPTv3kpTzw/Dnjdwul7XBUta6OLMp8wfbAKdDn9fy6SomrP9HqAqu6U8PwpGKhQ3W8ZJ06huGtfzs6CgzBb2qoJPQSUzD+0kw/uwk8KQ97TLKYHwwQx1lRa+/wDq0R3sbkayPzB64d8/40pqRljdy8zWCwRDXM5Owsg3HXqbYDiq6Gof900NFUj1R7MPqEibf1sK+eUOVCaNakzUE43jWZtcRvsbK5khZSfLb7LYYf2yrbaiMugP0VtJVt7FiOXF9gJxxcO8LUr1bPHGXWmch55TzJJ5wLNd2udMVyCBYaz0+HgPPEcVZ3CSGOKnqIZFCrLT+EotxdzTi4ew3tG2/kMQmZUvOo8xqXqe+IaReTMyqsSMeZzViUfIdkUg+MbAnfDlnPZ9DKNVO8lHKG1q9OxVdVramh+RrjY7An1xQnG3CtRlTlHu8cwf5heJmKka1tZdYvcXAZT6ixIO2Z5xJLG06U8sDmOWJnnWdoY4Qkga5awWR20AMt+trncG0Oz0ftXQ/wBHi/UGKuXi9UhYd4pXUpJAgCtrjgMACqFCki8qAjxEC+48Q0Wf2di2VUP9Hi/VGAY8GDBgDBgwYAwYMGAMaKwfDf8Akn+443401fyP/JP9xwCt2TLbJ6K38Wf1mw34UOyUD8D0Vv4s/rNhvwFd8dyacxhfu4qTHSTMIioYteWBTpDAjUqkt9nlhW4womjrMvaRVeN6jWlDFTqrgaBfV4irPsARcA28xhi7ROHo6zM6KOUsqLBM5Kvo2V4r+K30QS31qPfC7S5TTxVmUPTVU9QjzuCHZjEWWPxyJq82JAvcj06WwDDmU0c7fEyKom8gzRQK3t4tdxb68Rr5S635GV5pT77GKuC+Rt4TKy+nl5em2HKv4pneeWnooEkMBVZZZXKxozDUEUKpZ2AtcC1ri+IbN8wlVtFVmDrK1tNLQwgSv12AOuW3UarqNj6YBR4kr6+npnNStX3bYOKvuU+xIAst1ckHod7fpwtcCPJMy1VWaeWGDXCrVUgV3LpYRqSrs4W+qwUlS32YsKl7PZ6ohpIY6JDe7yN3qtYEEEcyTUkYIP0bke3TFe1HDPcc+o6NZ2ljjmiZL7FOYwbSQARewBJA3uDtgJnMqijKmBD3WojMRFTFM8jKiqqBLMIpCgjHyoDY7gWxu4ZzhkeSKFmLKxBegip3acHcPzaiVpXJFibA6SLeWOntR4Fkr82cxbiKlilkC7yMOZIp0KTYvoBIBIva3nhgyWqijoYUqIYqygRdMdSkZLRhTYieA3dWB2LpcAg3AwHO9RG5tU03EEx9G16Tc7+GFlXqQLWxPZbxvT08SxR0GYxRx+EL3OQ28+ovc9Sbm5646YOFI2Tm5fWTwq+40SCaE7W+SXULeylcYmlzSGxMNNWLfcwuYZbbb8tyUJtfbUPLAb/+0antdoq1f5VFUbfX4MQPHHGGXVeX1EbmQjlsyFqedQrj8WQ5jsDqsNz5287Ym14hqpgFp6OSI/Tes+HHH5mwUlpCPVbLt82Kl7R8+Wojkghlmr2UgyzXZaeM9dEEaeEk2O7azpDWPUgJep4lMlJScykCxPRSCEiM2E5HJXYHlqGsSpbfS1sWf2efvXQ/0aL9QYrSWmpuVVU9RDU+KJnpVkqZCs4ijBJRDJcAkaxcEEAgHbTiy+z3966H+jxfqDAMWDBgwBgwYMAYMGDAGNNX+Lf+Sf7jjdiF4xzoUlDUznflxsQPVjsg+osQMBG9lX70UX80P7zbDZhf4By4wZbSRHqsKX+thqP6TifOArnj1qgZtQGkhimlEM91lNho1R67N5MVuoJv8x2OEjjStrxX0DrFDHU3Zowk/MhIj1aUKbKrKhZTbdr7EbDDDmvFUb5nmGrvIVKbuaSQQNJYktzHBHysJCAOgOgeeJDLYoq2tpIWiZ4qWmdm7zHZ2LkQhXiZRoN0Y+h6jAJ2VdoiLJ3OWokoogS004gPeJ5HN5SxNzELm19JaygXGLM4Sq8pjQ9zmpyW+djKDKx/PZzrP27Y1Zp2VU0vys6LawjYJLFe9wQsoYr9Ssowq03YpNS1a1NM9LIFuDDLGwRgRZgSTJpuL7gbYC3EkDC6kEeo3xRVXTJUZvltQ0savNNJM+ttgySgJB0FpBGETSd9X1i7y2TyKbnJYLnqYKlF32ud1T0G/XCpxvlanNMpmNM9O8tQscgZlbXoaPS10Ygkg21HfbfpgHumsc+lIvvQoD16rM4x4zqmOXTPWR37rIb1cQ+j/wDURgeYHzqOo3G43juIYkfOGWSCedTRxnTAdLC0zkEnWht9vnuMda5NGxuuTkm9waiSGxtax/GSH9GA15hHSxMammroKOWQ6rmRORMbbCSIkA7WGpLP13OPWXdozzSrSpDDJUkE6o6hXpiFtc8xQXBtvoKA7efXHbBw1Jc6KXLaYG+4i5rXNr9Ag/8AjHfBwkLHnzSzA9U8McX+7iC3Hs5bAVhxlT5lXV4oxM0tNpDSCkVVjBN7o7Fzb/7h876T0wwVvBSZdlFW6hRKtPIAFJKR6hZ9JO7OV2MjbmwACqAosilo0jUJGioo6KoAA+wY4uJ8o71SVFP0M0boD6Eiw/TbAU/nlPPDS0s1Q1JM8IanuI5uZeSFwQz3tqRQLiwsRbY9bS7PD+1dD/R4v1RhIyLNI5XNTLS1ki1MaRPTinDwmWHdmS728LK43Aud8MfZVmIakaAq0bU0jRhHFnEbEvASLnrGw6G222AdsGDBgDBgwYAwYMYJwGb4r/iP9s8wSgXempSs9Z6OesMP2m7N7D1GJzjrinuVPeNeZUSnlU8Q3LyHpt6Dqf8ArjPA3C3cqbS7a55WMtRJ5vI27b+g6D6vfAMIFsQfGWfGmp/hDXUSnlU8YFy8jfLt+Sou5PopxMVNSqIzOQqqCzEmwAHUk+gGKtzCGLMZ45atmQzlky6JjKgKKt3lcx2ZWk6gEjbSPO2AmcqyuehglgaSKOnWGSQVDys7tIw+I7RkDSmsmSy+tr7nG3sh4ekp6FZJ2d5qizkuSWWMC0K77jw+K3kWOFbJuDoqis7tynVaVmNY/NmZJQW1QU9nchttDuQLbbWvi4lG2AzgwYMAYrHtbl012Ste1qrr184/LFmk4pvtXzhKquooab40lJOGmAIVVJeJQpdrC+ogG19N97YB4i/f5/6An/GbDbhBaumizMVlTTPDA1OKYsGSQK5lBTVoNwpLWvY2PX1w+g4DODBgwBjBGM4MBXeYSyZfU1EMZRBW6paR5BeKOexaWJzcWDnxr7s31Y85nmy0dTDWFo+kdNWKhGkKRqWQeL+CkNthfTIfIXDbxZw1HX0slPKNnHhNrlGHysPqP3i488U3S5RTUgnkrKOJxHNDFPGEXTTg6w0yj52Rzy3BBsden6JwF9o4IBBBB3BHnj1hI4KzpYp5MsdgTAoemY3+JTtvGLnq0anQSOoAPrh2BwGcGDBgDHPX1qQxvLIwVI1LMx6AAXJ+7G84rfjuZ6/MKbKUYiEr3ir0ncoD4Y722uf1l9MB18G0LV84zWoBUEFKOI/wcfQyEflv1v5D12s+Xx5hjCqAAAALAAWAA6AD0thK404gM0v4MpZUjnlQmWQtbkxkD5RcEysDYKPI39MArdpXEjVyVMFO7ikpDGKmSJdbSs7qvKjGwIUXYkmxK29zr4g4fqQ9NTwVtbLJKqvGZWTwurIdRXTriWKPxN6llXqSMeMtyubLaNxR5hE6s4SNIaeJ5pJmt8NmJNzupJ8lW+3nYvB/DkkCGWqcT1koHNksAAB8saAABUX2G5ufSwd3DXD8dHTpDGS1rlnY3aRj8zufNmO/3DyxLYAMGAMGDCt2jcZHLaTnLHzHZhGl9kDMDZnPkotgGWWUKCSQB6kgD9OPnalq40zWvmLKyirBHiuWAqonZgBuVCKxLDYdD1F+TNOOkkkiesZ60rIHeIm0YUqUlh5QblgpINaOL6lIuQRbBw72rtAtLDFTxjlCaINJLoBWZgV1NYAabL4j104C3OK+NaGWlZVqYmbXCwAbcgSxtqAPVbC5I2tfDrTVaSDVG6uvqrAj7xtis8hocxnjLgZcQKYUkbJO7i30nuoYb7f1ccWdUhpZDLJTTUVuWkctM6lAkSsdOtdg8shCXljC6dydrYC3xjOFfgTiKSpiZZ7GaLSGdVKpKrrqjkUHcBhf0va9gGAw0YAwYMGAxbCV2i8ErVqsyoXli2KK7IZ476miLLve/iTyDD0Jw7YxgKVrsuoByZoKudalIhNHPLzpGRYpGWUMha1wDpaML4VjY+t7N4T4oFZESQEmjOiWO/yta4ZT5xuPEreYOFPjnh8QTpVJPUU9PK9qkQEAa2GmOVlKkaWJCPsb3UkG2IuJlppWzKmq56oU1oKqKRbBY1PxFVhGil4ydQW3QG21rhboxnGqlqFdFdCGVgGUjoQdwR9YxtwGDhA7O6XnV2aVxH4yc08ZO/gh2ax9C1v6uH84TOx+MjKoWPV2lc9PpSOfLATfFvEK0NJLUNvoU6V/Kc7Iv2tYffipuFqsRiOsmy6tmqjJMzTcpD8R/C+nxAsq6TZbeHxWOxw09s1bMoohAiSMkrVRVyACtOmsk3I2F7289uuILjc1D01LIPgyxFKYpE0ehDVIqu7ra6mzMiqNxctcA7gydnXD0UksmZiLlioYtChvspuGmKkkLJLc7A2C2HmcWFjRR0ixoqILKihVHoFFgPuxvwBgwYMAY5M1yuOpheGZA8cg0sp8x/zHUHyOOvBgKDzrsLELmxnMYsEeJOb5m/NjDCQeGwvGG6XsOmIzheGBs2kEhR1WpiigSRSHCJJcAREXRQoUG9vSx3xe+e5tJE8MUUaSPMWA1uUVQi6mNwrEn0AH2jFRcAZaJeJK7vEcfMjLygKSyq4kQhlY2PqdwOvTAOXaDTrRvQVUKiJhVxxy8mPxSJJq1KQouw26WJ323xv4rzmpqYzR0lKwapjkAkqbIoVQA55Ru5vqAGpVFzv0OO3tFHgorde/U1v6xxx8EZlNVVtc84jDUzd0TlqQCFZmZ/ESfEbbe2AS+yHMZYapFmZyasSJJrcsebDcrfrZtAdbXvZRsLAm7him3aKHMntoV1zBSAXgVyJCmrTHo5zC0jH5gvUi9sXHq2wBrGMg4qnPsymnp6mppKmdauB1ZY0a8fKkYrEnK3RiyePURqufTEt2fZg8YiSZ5fiwsXEzlilRA4jqACxuAxZW0jYWNtsBYN8YvhV4m4iqhIsWXxwzSCMzScxjYJfSgXT1Zjq2JHy9d8b+B+LDXwF2iaGRDpdGv5gFXF99LDpf39MBNZnQJPDJFILpIpRvqItt6Edb4qCCKsqKflGjdzHM/MkjqlVJZItMb82JlNxIBsp6liffF0NipqakMWZV1XEHaWM1Dd3jLap9PIADWBAW9yOhJO19JwDT2ZVL91enkTlSUsrRcsvrKKbSRLrv4rRsq39sOOELs/rzLX5qxR49TUzlX2Ks0NmFvYrb7Dh9wHlzYE9MJvY7+89L7hz98j4cKg2Rja9gdvXCp2Sn9p6P+bP67YCP7TRNz8vMEohfXKNZj5gty7sujzuqt6bA73thB4io59QmlqqaVpa6m1rHHolK2vAWsxKLo30Mtwbm9+ti8fSFa3K9LRIxkmAaUEqt4tzsR4rXtuOvXCbxplsUFFLJGYjLLXK6ssh1ySLKxUOCSfCjlSu2kqSAdWAuoYMK8eZZpY3o6S/l/pb2/wCAce1q80PWnoRv/rMp/wDQwDLgwuGpzP8AiKH/AMRN/kY1mfNv4rLvf40/+TgGfBhbSTNPNKAbeUk53/3Yx6ds08hQD62mP/8AIwGM9P8Ap+Xi+xM//CwhcFC3FOZjpdGO3nvEf/P78M2b02ZCWCpaKmn7sznlQNIsjK6FSQz+EkddJ6+t7YV+zi9RneYVwGiM/C0yeCVWYx6QYz/JI69emAbu09rQ0Z3/AHdTdOvzHFIcU561Lm9YuldJq+YzAfFUBg3w2v4TpuPtOLu7Uz8Ck/ptN+scUt2k8MvJU11WmplWr5LqBcgsBpbbyJ8P129cA55tVCunkihk0iqqo9N2iZCNELFmp2j1uAq7jXa49AcML9lEpB+NQC/n+DYb/pbC5wRlNVI9PFHII3gVqmUuHePW90VTGs5QsLuQRoYaLMuLGGXZp/rlJ/4R/wDPwFV11GtIKqQyJ46Fyix00dOCyVCqysqEgujgbncavbDNV5MldViBHWNg0lWdcKTALMlPpOiQFRqcvY9fC3vjk7SeHJYaBnnn5hkqomaOOMRwnUwDeElmux8R8did7Xx3y01SqyLTyKCIVikVYtUjpDNLC+hg2zLHZgLEk9MB54P4NYVFNVvUIPHK0QipYYebGAVTW6AHxIeYF6W9xif4XTkV00PQMJAo/m5OYoB/m6hdvzfbHQkAlkiaCVVh5YWAodvB8ykbWYKTb0s9xjkzAGDM4nJNm5VzsNWoPA17bElzAfbAOzDFbRcJCWfMJO9VkBWobaCULcGOKQ2GksTe+wO+22LJxWGYZ3SJV1aVNT3ZqesiqVGsAyAxRrbSN2HW+21wcB77KZlaqrSklTIkkVM696HxhtMuknoQLf8AU4s3CDwZmsNTmuYSQSLKhhpgWRiVuObcC/t5euH7AaK6TTG59FY/cDhX7JP3mov5s/rthkzX8RL/ADb/AKpwt9kf7zUX82f12wHD2nZatRLQRNEkxZ5tEcjFVZ1hdkDEb6bjf698IfFOU0XcFeKOmirC0MgWHUwVGlK3DH0a4LEXsFB8iXjtVm0PRteVS5nhVoVZpEaSFtLqq7nSwF7eV8I3GHEdO1NUOkUwqZHp1kl5MiIURy6cwuPmIAJAsDZbbLgL5GM4hBxpRWv3un9fxq/88bf2V0nTvMF9ukq+d7eftgJbBiJfiykBINRDcdRrFx9mNa8Z0RNhUxf1sBNYMQh41ogQDUxXP53/AJ48njiiDae8xX9L/wDTAThxQOZ1vL4sKXsj1EN9za+iMi4Gx3t1xdB4spf45f0/8sLOf5VlNXKJ5H0TrYrNEzpICvym4FiR5EjyGAz2uzMtJTsiGVlq6chFFyxBJCgepxu4Ryd5hXPUwaYqyTWscqqJNBBBEqg7NsLbkgFd7jbzSSZfFIrvUz1Dp4kMzzShDYjUqBdAa1/Fa/viaj41pCdpSfqil/wYDdw/wxDRhxEGvI2p2dy7tYWXU7bmw2GJjEKOMKY9Hc3F/wATL/gwLxfTG9mk22/ETf4MBA9rlIZqFIwQC08Z3NhZNTn+ypxtpDy68eQeWRAPaaFJh9muGX7SenmoT9/njDzVSVES1M8Qj7voa6RVGltWxtp3IIH1+stmWWTU/PIlkkYrBUQMVDyLyXCOoDEKzaX6eH5vtwDfW5CyuZ6VhFKd3VgeVL/LUdG/7xd/XUNsKXGWeCVIxYwVUZZTC9tW6l0ZCDZ1M0UdnXaxNwDtiZyrtDiPw6gMswvtHHIwcA2LKukuljsUcAqfyhZj4zzNcurVEc8U0oBupFNUBlPmVdUDD02O/wBWAZMnzmKqhSaB1kRxcFT06XB9CPQ74QJ6zTUZnHTFHrmnDxRSBWBCwxMSqm1gQCpb1Ix01mY0sRD0fPp5o1VADSVPKkVfCiSpou2wsJB419SNjB8L55NU1FbUwUEnMlbku3NgSRDyow0YLkN4WUuLDe4uBbANfDLA5vmHg0HkUupdNhq+Le3kw/OFx1w74q/sqoaiKrqVqkmSY09OWM0wld7NMCwYXsvQafK2LQwHLmv4iXy8DfqnC72VODlFER/FAfcSD+nErxZmEcNHUPKyqnLcXboSVIA9ySbWGIrsrlvlFEbAfCtt7EjAcfafSLKtLGzMgd5l1qwQi9PNtrOw1Gw3263wo8V6ny6ocVPPpBDCkcfhLRvDMqMzbAm+nTcfMSdrWOG7tKro0FGZYnqIWldXjjXWzhoZRYKCL7+nphJ4t4m0ZW1KtHUQxvZEZqdYUVuaGAKq520iw8yUJN74BqznMaNEJjirJJpCREhariWRyC1tTEKosCSdtgdscVNFThY4zUz6oo1qqqYzzAqreJYlUPbUxIS25CbXuwxKcY09YTRBpoFDVKqSkLBl1RShiC0hBspa1x1sfK2Iqu4fhkgAhjYJyzT0MepvjODr7w4vuiuNQY/RDN1ZBgJPhLLWlqqwTmdShiMcXepzylePVpJ17sT16i+w6Yav2NQ/991B/dE/UdNuZt9WF7gi3fsxHNMzg0/Nfy5mh9Sr6INgF3tvuTfDo7gAkkAAXJPQe98BHjh+IMG+JcEH8dLbbfca7H7ceZ+G4XJJ5t23Np5gPXoHAH1DEPw72kUtbVNTwliQrMjG2mQIdLFd9QF+lwLgXHTDTK4AJJsBuT5e++Ai14VgHlJ/v5v8zB+xaD0k/wB/N/mYWMl4jrpTO5lohTCeREqHbyDFVVEUgOL2XUzA31bNtjVn3GVUlbBSQyQ3nlMeru0hKaQWkIJk0tpGm9vU9LWwDUeEaYm5Vz9c0xH3F7YwODqT+KH9Z/8AFjQmV1ym/fUf816ZdP8AYcN+nHHluZZrrmE9NSlYyNBjkdeaCL+EsCLjpZtO/nbfASh4OpP4lfvb/FjA4NpP4lfvb/FhczrtAjOiJZ5KOoDXeGSEmdhpYKkQKlXJk0bqSCAQCOuHXL3cxRmUASFFLgeTWGr9N8Aj9pFRFllCjxxeETN4FNrtLDOl7m/mwJPXbBUZ9BUCnjRiZ2haMRyI6EiWLUraXALLzIlFxfc288dnaJNEO6Ga5iil7y4tcHljSl/bmSofsxt7Q6McqCq0gvSVEUoPmELqsu/pobUf5IwEXV0dPXPBUQiBamopyVkkRJImKFPhOh6uCx3WzAKetrYi6+hpq2eOOKGOkqStTEyvCrI3L8N1IAV7OCVkTxABunTHRkXd4BPFIo7sFqGYW3V6OYqXUCx1mF4jqFm8AI33xzxcRQ90aJTLURsk1RC5Vu9Qm5cO4HiI1vtMm/0WGxOAOGKKMS1yTZW0pWpCjlrHKiARR2AeRlb86wH0/XHvhZZ4qyvKCOly8Skyo6LHJGeREFKm4VQQdV/zPzsdfBdFV86sMNZFIpljctJEJC5aCI31RugFumw8r+eOfnVK1WaQ92jrI3aN5S0qwIoeFVKkNqJ8I9bC1+uA6OAKSWCveCaQTlKNOXMCzGWMzysrMTvcardSCBfFkjFZcBvIcxIkiMQWgiSP46zrIiOVEgkQBfa1t9zizcAoBO/5ixbenoDpVfoyVDLdifIiJCAB+U5PljZweVpNWXN4TBqaC5/GQliVYepQkow8tIPRhji7JMzWbL9rcxJphLvclzIzlj7sGBx67SK+BY4oySayRwKTQ2iVJD4eYH+ig+kSCCLgg4Dp43mZJMv5ZRG7zszgWAEUpYC5A1Mt1FyBdhhDzuaE5XXaYZKeSbXUSROwLFWqI0Dv+cNLWUfKPc7zOY5hV1eXZXLE6LUPLcvoDJdUlBYKbWuAdxYgE4WON8srGp6iV5qN2j8MscMbxuI2ljk09dJJZkfSwv4zckjATHGseVutKI5TMTOqlY6iaVypSTZV1ncsV6AE39zjorpauDVI5HNShTnaW8NLGGGtYza/OdFYg+bLfoqjHXx5ndQiUjrQSJoqUdQ0kIuVSQ6LIzW2vv6AjbBFn0GwZjKoEcxa4HfqiRtMSKfNEcAD6IIHlGbhMcEoVq6wcoQIEphFGPmWPTLp1jycm5I3te1yb4U85zuszGdaWSJqWMTJ4TGSXBlKqH1jQw5avKAoIuouNt2/gqBu818juZGZokdv4PmRo3MSL8xCwX6wfO+PMYE2bE9eUbD25cQv/aqCL+xwFdTvNltRIkcJSGlmDwu8NQ/wxzWf4ioyhWErA7i1gfLEzm/Hk9XSyQvTMEmTSSkNZezeYbk//IxbFRCHRkbdWBU/UdjiL4PqC1KisbvDqgc3+lExQn7QAftwFNcNcTrTl4hK1ZUSsrd2ehbSJYxZCniXQSoUFyt/pW2xddJXwylXIQOGMasbG7lbusb/AEuhBK9dJ9DhT417KEr6lZuYIF0nXyo1E0jdPFJexGmwsR5fdwcF8MTQkSd0qBJEpjgSpqg0US9Cym7HUw66UUAeEDqSFmLOpJUEEra4B3F+lx5Xx7vhOpMjzFaqWp51HqmRI2TlSlVEZcpZtYLHxm5IHljrpcsroXdlmp6jmtrcSI8ek6VWyFC/hsoNiCb333wC52mV08FdQTUcLTTqsokVULnlHQPEgI21bg6huPrxqi49zJjvRTIP6FI32bVI398NGRZRUx1c0kmnRKoJvKZWVgfCqMY0Kx6Sx072JuDucM2ApnO8wratwZaKdgi2AFE6/TRw37rv86KdPT68bu8V9RlWYyVcrLHFA0KxvEqO7IoLSyeJirG9rA++LEzAaK6mc9JI5YL/AJ10kTf6kcYrjjjOpKeDPY3ULHJJCsR6BmmReYOm7aVLE328sBAZfWPUUUElNC7SGsnKwoqkMgjiZ0ZV5amMuqFrAff1Za2OoiNPmMsZpp9EkskERGi4khDlg5sNcBOpdQGpVcm421dnWW93pIRMjWSlmnfTbUO9SIIha4OoxxE32AvvbHXnOdJWwMDzEk0aJFk06fi0k9iFBOn4gAI8io9cBsyQ5XNUVsjstOHkjZUeZqc7xIzNyxIoN2JOrcHyJFsYEtHA9dVG0kEMyBHEryi88MMcl11HmDSfyid2AGOjg1JY5amOSmWpKpTBXj5QXSIVVL81gQSFuQLgX2xoSjY1WYTPUnLI+ZBGyhadjqMa6dTFWAF2W1j1ucBgUrUOYRmhUyQRUVzTtfmGPnktyibHUCdQDdbadtrWXl2ZxzxJLEwaORQysPMH/wB2t5YpyuWJsybn1U9WYadrVUemE0pjlYOWdSqsALg2DEk2AJOIrNs/zLK55IIKqGSKQ94VmVVJ5oDE6egubk6diSTte2AnuFJnpMupq+nVXeWRoHiZgiTiSZxCxax0sjHYkfKxHpbsyysbVVpFUq2byxRSPzlAEZIP+jxgtYaCelttYJLeRRTijyuCmmKrNQ1cIlD2ChTPdZRfqjKbhh57bEHGZKaVamjkipeRLMZJZWqIw8sxLWam5u/LvFdlvZbBVB2a4esoLrlmU3LK3eWYhG8bW57FAxI3a2nqL3xzcVZZUR5PVrVS81uYDC6hgEQNCFWQWCncHxb36gnHZNlCVGW5bAQShq2WybW0moI6EWUW3sQbXA3tiD4x4WoPwbUzQsrSRaWFpXLRlDGjqxLsGIZm87AsLXwDJxvRVBWj75VwrEalA5ihMZUaJCTraV7XAK2t9LHjMcmExjjjj5M80aRQACzUlJG6s0rfkyMRt7lB1Vzjn41o4BHStHLNVyGdbRCpMzMeXJpKxliLh9LX8rXvh04UyKSCIvUNzKqUKZnG48IsqLf6Ki49ySx3Y4DZJLFQU8cUSFj+LhiHzSMbndj9rM56bk4WeDK5kSWpn3ciPUUFxrqJC5AB3sFeEdflA88ctVn1WqzzTZfVLNIrQxNqiMcKOdMY8L6rlirOQpJNgNgMduUxK8HdYQWZ59TkW0xxwyKqMx9WSJQE6m/kBfAYq+FMx/CQqFq0MTQtExNwYix8Rhh+XoFsXZtySb7DDblscNPpp0IDBTJpLXkYFvFISdzdzux8ziN4r4nalaCONEaSocIpkcpGLkDdgCb3NwAOit7Xq3PM9NXWSvPPHSyRwTUpgh580oYFjqOiMDTrAfa/hQA73IB24m7Q2hkSRUk5FPVyQVWkAnQsanmbAkKrOrWvc6ffbmzDtCkElfLARNHTtSwRRLY62lYF3263DaBv1XyvhUyni2Jaqol5itFUyLIrzrIlJLIItM8YYqSh8RsWBBU2YGwOIk8HXrHalLijlnjZKilBeOE6r8p0U+IK+mzfRsp8yMBZNLx3zzXMC0Fo0FIsl15mouokAI6tN4LeWkXxMZfxrHNUwRow0vRGsYkb2JjCX9NixOEPjDh9I6qSoirKdni1cujmdECyOQZALsotZnlAvbWRb3xNpooYqtGkECwAJGI+dLNZVDRTTKCkUQKoNAJB0k33wFo8J5kamip52ILSxq5IFhdhcj7On2Yl8JPZ9nlJDl1JD3mnDrEmpTMgYMw1Mum9xZiRbHNxhxy6rNHTAyeBGEsBEjqmpxUOqrcaowBYNYXcbm1iDhnOVLURFCWU3DI6/MjKbqw9wfLodwdjhUzrgOarj1VM8Us0ZV4AIilOrKQS0kepi5cDSbmwU+EDc4ackzQVESyKsqqRtzUKMRbY2O+488SFsBU9dxBLTVNElO8VS9ZJKtUrry9TIIwkYBBaIIuyq3XVc31E46zR7yTxqRSTPBqV9ngeOYRyoVPyjSzA2uPB6G+Hmu4YppaiKoeFDPD8klrMPa46j2N7XOF15tVJmUQIE0Uk0ug7MBqMkbEfkuBsenXzBwC72fUis8yxV08OiOnR1uh8axsjreVWYBWUgKNhjXMaXmZhHU1dPM/Op5I2qpVVWKxrY/B02tdluo2tuPXzwbA8tfmamlgqRHIoUylRoRmmeNVJje/hYE9LXtjqoXSCqrVajiUtKqKsSK8ak0xMYeyDwuwt4R8xN9iLhrz6qjqJ6po44K2QZeitDBLcMTOzSLrQ3YCym1gxHpc4r/tSSSKqg0qYddLCxj1BtBAMenVbcgIBf2w/cN50lPW00lYKajlkoLuCghUFpwVAJA8RQ3K+xucVlxvXRtUgvUx1x0D4kY0IouTy1VCBsbnpe7HAfRvEHB1NW6O8RBmQgo6sVdbG40upB6+X24j/APs2pbg3qrjoe91FxuTseZ6kn7cYwYCLzLszkTl9yqCscbtJ3eoLSRMzqyudYPMUsHYmxO5uLHfEZmXZtXVFIlGXy+CnVlYiCOS7AHYHV5geZN2tudzgwYCwKLhumhcPFTQRuNgyRIrWta2oC+JIYMGA5cxy1J0KSLqUkG1yDdSGUgggghgCCDe+MZblUdPGI4Y1jQXNl9T1JPUk+ZO59cYwYDRnHD8VSF5ovpJsRbztcWIIN7A/WARY4pfiLKawvy1p6yBHlIeKCIkuhY2keoW/Nc7seY1rsAFspJxgwD5w72a8xI5czY1MoAKwGwp4drWWFfAWt1PS9/rM/wAS8N66J4qW8EkalqfknlhXAbSAFsNJJsQdjc4MGAqfhzJmkrIxIrVNQJ7O0waRTAVUTLKkl9FvEw6WawAIYEPmbdliKxmy2aSgn62jJ5DkG4DxdLE+m3scGDAJXFuYV0RiOYUyloWUK1OjHnlidTpIq2jfSFSzWNmcrY2s49k+TTJEZ56aKleVbcuOPQWXUWDOt73uxtq3sd7YMGAsEDGcGDAGITiThZKtDdmil0siTJs6hhZh6Mh80Ox9iAcGDALuWcF11G8ksFTTzyVAQTGeN1UcpNEZRY2O9r6tR3sOmMQcN5ss00yz0CNOyMw5UrhSihBpLEHdRvf1NsGDASWTcKTd5kqK16edzGIkCRlVUai7bOzbk26envhkXL4x0jQf7I/5YMGA/9k=">
            <a:hlinkClick r:id="rId2"/>
          </p:cNvPr>
          <p:cNvSpPr>
            <a:spLocks noChangeAspect="1" noChangeArrowheads="1"/>
          </p:cNvSpPr>
          <p:nvPr/>
        </p:nvSpPr>
        <p:spPr bwMode="auto">
          <a:xfrm>
            <a:off x="139700" y="-1325563"/>
            <a:ext cx="2247900" cy="277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3297471"/>
            <a:ext cx="2887578" cy="3560530"/>
          </a:xfrm>
          <a:prstGeom prst="rect">
            <a:avLst/>
          </a:prstGeom>
        </p:spPr>
      </p:pic>
    </p:spTree>
    <p:extLst>
      <p:ext uri="{BB962C8B-B14F-4D97-AF65-F5344CB8AC3E}">
        <p14:creationId xmlns:p14="http://schemas.microsoft.com/office/powerpoint/2010/main" val="25451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William Shakespeare </a:t>
            </a:r>
            <a:r>
              <a:rPr lang="en-US" dirty="0" smtClean="0"/>
              <a:t>publishes </a:t>
            </a:r>
            <a:r>
              <a:rPr lang="en-US" dirty="0"/>
              <a:t>book of sonnets</a:t>
            </a:r>
            <a:br>
              <a:rPr lang="en-US" dirty="0"/>
            </a:br>
            <a:endParaRPr lang="en-US" dirty="0"/>
          </a:p>
        </p:txBody>
      </p:sp>
      <p:sp>
        <p:nvSpPr>
          <p:cNvPr id="3" name="Content Placeholder 2"/>
          <p:cNvSpPr>
            <a:spLocks noGrp="1"/>
          </p:cNvSpPr>
          <p:nvPr>
            <p:ph idx="1"/>
          </p:nvPr>
        </p:nvSpPr>
        <p:spPr/>
        <p:txBody>
          <a:bodyPr/>
          <a:lstStyle/>
          <a:p>
            <a:r>
              <a:rPr lang="en-US" dirty="0"/>
              <a:t>Shakespeare's sonnets are a collection of 154 sonnets, dealing with themes such as the passage of time, love, beauty and mortality, first published in a 1609 quarto entitled SHAKE-SPEARES SONNETS. Never before imprinted.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7769" y="3439107"/>
            <a:ext cx="2374232" cy="3418894"/>
          </a:xfrm>
          <a:prstGeom prst="rect">
            <a:avLst/>
          </a:prstGeom>
        </p:spPr>
      </p:pic>
    </p:spTree>
    <p:extLst>
      <p:ext uri="{BB962C8B-B14F-4D97-AF65-F5344CB8AC3E}">
        <p14:creationId xmlns:p14="http://schemas.microsoft.com/office/powerpoint/2010/main" val="35695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Chinese build the great Temple of the Dragon in Peking</a:t>
            </a:r>
            <a:br>
              <a:rPr lang="en-US" dirty="0"/>
            </a:br>
            <a:endParaRPr lang="en-US" dirty="0"/>
          </a:p>
        </p:txBody>
      </p:sp>
      <p:sp>
        <p:nvSpPr>
          <p:cNvPr id="3" name="Content Placeholder 2"/>
          <p:cNvSpPr>
            <a:spLocks noGrp="1"/>
          </p:cNvSpPr>
          <p:nvPr>
            <p:ph idx="1"/>
          </p:nvPr>
        </p:nvSpPr>
        <p:spPr/>
        <p:txBody>
          <a:bodyPr/>
          <a:lstStyle/>
          <a:p>
            <a:r>
              <a:rPr lang="en-US" dirty="0" smtClean="0"/>
              <a:t>Also know as the temple of heaven, The Great Temple of the Dragon is a complex religious building near Southeastern Beijing made in 1406.</a:t>
            </a:r>
            <a:endParaRPr lang="en-US" dirty="0"/>
          </a:p>
        </p:txBody>
      </p:sp>
    </p:spTree>
    <p:extLst>
      <p:ext uri="{BB962C8B-B14F-4D97-AF65-F5344CB8AC3E}">
        <p14:creationId xmlns:p14="http://schemas.microsoft.com/office/powerpoint/2010/main" val="25198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Civilizations</a:t>
            </a:r>
            <a:endParaRPr lang="en-US" dirty="0"/>
          </a:p>
        </p:txBody>
      </p:sp>
      <p:sp>
        <p:nvSpPr>
          <p:cNvPr id="3" name="Content Placeholder 2"/>
          <p:cNvSpPr>
            <a:spLocks noGrp="1"/>
          </p:cNvSpPr>
          <p:nvPr>
            <p:ph idx="1"/>
          </p:nvPr>
        </p:nvSpPr>
        <p:spPr/>
        <p:txBody>
          <a:bodyPr/>
          <a:lstStyle/>
          <a:p>
            <a:r>
              <a:rPr lang="en-US" dirty="0" smtClean="0"/>
              <a:t>Hieroglyphics</a:t>
            </a:r>
          </a:p>
          <a:p>
            <a:r>
              <a:rPr lang="en-US" dirty="0" smtClean="0"/>
              <a:t>The great pyramid</a:t>
            </a:r>
          </a:p>
          <a:p>
            <a:r>
              <a:rPr lang="en-US" dirty="0" smtClean="0"/>
              <a:t>Early Buddhist sculptures</a:t>
            </a:r>
          </a:p>
          <a:p>
            <a:r>
              <a:rPr lang="en-US" dirty="0" smtClean="0"/>
              <a:t>Chines potters create leak proof stoneware</a:t>
            </a:r>
          </a:p>
          <a:p>
            <a:r>
              <a:rPr lang="en-US" dirty="0" smtClean="0"/>
              <a:t>Plague kills 1/3 of Athens</a:t>
            </a:r>
          </a:p>
          <a:p>
            <a:endParaRPr lang="en-US" dirty="0"/>
          </a:p>
        </p:txBody>
      </p:sp>
    </p:spTree>
    <p:extLst>
      <p:ext uri="{BB962C8B-B14F-4D97-AF65-F5344CB8AC3E}">
        <p14:creationId xmlns:p14="http://schemas.microsoft.com/office/powerpoint/2010/main" val="37760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Revolutions</a:t>
            </a:r>
            <a:endParaRPr lang="en-US" dirty="0"/>
          </a:p>
        </p:txBody>
      </p:sp>
      <p:sp>
        <p:nvSpPr>
          <p:cNvPr id="3" name="Content Placeholder 2"/>
          <p:cNvSpPr>
            <a:spLocks noGrp="1"/>
          </p:cNvSpPr>
          <p:nvPr>
            <p:ph idx="1"/>
          </p:nvPr>
        </p:nvSpPr>
        <p:spPr/>
        <p:txBody>
          <a:bodyPr/>
          <a:lstStyle/>
          <a:p>
            <a:r>
              <a:rPr lang="en-US" dirty="0" smtClean="0"/>
              <a:t>Russia declares war on Ottoman empire</a:t>
            </a:r>
          </a:p>
          <a:p>
            <a:r>
              <a:rPr lang="en-US" dirty="0" smtClean="0"/>
              <a:t>The U.S. declares independence from Great Britain</a:t>
            </a:r>
          </a:p>
          <a:p>
            <a:r>
              <a:rPr lang="en-US" dirty="0" smtClean="0"/>
              <a:t>England prohibits the slave trade</a:t>
            </a:r>
          </a:p>
          <a:p>
            <a:r>
              <a:rPr lang="en-US" dirty="0" smtClean="0"/>
              <a:t>Great Britain and Ireland form United Kingdom</a:t>
            </a:r>
          </a:p>
          <a:p>
            <a:r>
              <a:rPr lang="en-US" dirty="0" smtClean="0"/>
              <a:t>Alexander Bell patents telephone</a:t>
            </a:r>
          </a:p>
          <a:p>
            <a:r>
              <a:rPr lang="en-US" dirty="0" smtClean="0"/>
              <a:t>President Lincoln issues the Emancipation Proclamation </a:t>
            </a:r>
            <a:endParaRPr lang="en-US" dirty="0"/>
          </a:p>
        </p:txBody>
      </p:sp>
    </p:spTree>
    <p:extLst>
      <p:ext uri="{BB962C8B-B14F-4D97-AF65-F5344CB8AC3E}">
        <p14:creationId xmlns:p14="http://schemas.microsoft.com/office/powerpoint/2010/main" val="134140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declares war on Ottoman Empire</a:t>
            </a:r>
            <a:endParaRPr lang="en-US" dirty="0"/>
          </a:p>
        </p:txBody>
      </p:sp>
      <p:sp>
        <p:nvSpPr>
          <p:cNvPr id="3" name="Content Placeholder 2"/>
          <p:cNvSpPr>
            <a:spLocks noGrp="1"/>
          </p:cNvSpPr>
          <p:nvPr>
            <p:ph idx="1"/>
          </p:nvPr>
        </p:nvSpPr>
        <p:spPr/>
        <p:txBody>
          <a:bodyPr/>
          <a:lstStyle/>
          <a:p>
            <a:r>
              <a:rPr lang="en-US" dirty="0"/>
              <a:t>On 31 July 1914, Tsar Nicholas II ordered the full mobilization of the Russian Army in response to Germany’s obvious preparations for war in the east. </a:t>
            </a:r>
            <a:r>
              <a:rPr lang="en-US" dirty="0" err="1"/>
              <a:t>Enver</a:t>
            </a:r>
            <a:r>
              <a:rPr lang="en-US" dirty="0"/>
              <a:t> Pasha, the Ottoman Minister for War, reacted by ordering the full mobilization of the Ottoman Army. On 2 August he signed a secret treaty with the German Ambassador.</a:t>
            </a:r>
          </a:p>
          <a:p>
            <a:endParaRPr lang="en-US" dirty="0"/>
          </a:p>
        </p:txBody>
      </p:sp>
    </p:spTree>
    <p:extLst>
      <p:ext uri="{BB962C8B-B14F-4D97-AF65-F5344CB8AC3E}">
        <p14:creationId xmlns:p14="http://schemas.microsoft.com/office/powerpoint/2010/main" val="12490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declares independence from Great Britain</a:t>
            </a:r>
            <a:endParaRPr lang="en-US" dirty="0"/>
          </a:p>
        </p:txBody>
      </p:sp>
      <p:sp>
        <p:nvSpPr>
          <p:cNvPr id="3" name="Content Placeholder 2"/>
          <p:cNvSpPr>
            <a:spLocks noGrp="1"/>
          </p:cNvSpPr>
          <p:nvPr>
            <p:ph idx="1"/>
          </p:nvPr>
        </p:nvSpPr>
        <p:spPr/>
        <p:txBody>
          <a:bodyPr/>
          <a:lstStyle/>
          <a:p>
            <a:r>
              <a:rPr lang="en-US" dirty="0"/>
              <a:t>On July 4</a:t>
            </a:r>
            <a:r>
              <a:rPr lang="en-US" baseline="30000" dirty="0"/>
              <a:t>th</a:t>
            </a:r>
            <a:r>
              <a:rPr lang="en-US" dirty="0"/>
              <a:t>, 1776, in Philadelphia, Pennsylvania, the Continental Congress adopts the Declaration of Independence, which proclaims the independence of a new United States of America from Great Britain and its king.</a:t>
            </a:r>
          </a:p>
          <a:p>
            <a:endParaRPr lang="en-US" dirty="0"/>
          </a:p>
        </p:txBody>
      </p:sp>
    </p:spTree>
    <p:extLst>
      <p:ext uri="{BB962C8B-B14F-4D97-AF65-F5344CB8AC3E}">
        <p14:creationId xmlns:p14="http://schemas.microsoft.com/office/powerpoint/2010/main" val="78555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prohibits the slave trade</a:t>
            </a:r>
            <a:endParaRPr lang="en-US" dirty="0"/>
          </a:p>
        </p:txBody>
      </p:sp>
      <p:sp>
        <p:nvSpPr>
          <p:cNvPr id="3" name="Content Placeholder 2"/>
          <p:cNvSpPr>
            <a:spLocks noGrp="1"/>
          </p:cNvSpPr>
          <p:nvPr>
            <p:ph idx="1"/>
          </p:nvPr>
        </p:nvSpPr>
        <p:spPr/>
        <p:txBody>
          <a:bodyPr/>
          <a:lstStyle/>
          <a:p>
            <a:r>
              <a:rPr lang="en-US" dirty="0"/>
              <a:t>On 25 March 1807, an act with the title of "An Act for the Abolition of the Slave Trade" was passed. The act abolished the slave trade in the British Empire, and also encouraged the people to press other European nations to abolish their slaves trades, but it failed to abolish slavery </a:t>
            </a:r>
            <a:r>
              <a:rPr lang="en-US" dirty="0" smtClean="0"/>
              <a:t>itself.</a:t>
            </a:r>
            <a:endParaRPr lang="en-US" dirty="0"/>
          </a:p>
        </p:txBody>
      </p:sp>
    </p:spTree>
    <p:extLst>
      <p:ext uri="{BB962C8B-B14F-4D97-AF65-F5344CB8AC3E}">
        <p14:creationId xmlns:p14="http://schemas.microsoft.com/office/powerpoint/2010/main" val="33644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Britain and Ireland form United Kingdom</a:t>
            </a:r>
            <a:endParaRPr lang="en-US" dirty="0"/>
          </a:p>
        </p:txBody>
      </p:sp>
      <p:sp>
        <p:nvSpPr>
          <p:cNvPr id="3" name="Content Placeholder 2"/>
          <p:cNvSpPr>
            <a:spLocks noGrp="1"/>
          </p:cNvSpPr>
          <p:nvPr>
            <p:ph idx="1"/>
          </p:nvPr>
        </p:nvSpPr>
        <p:spPr/>
        <p:txBody>
          <a:bodyPr/>
          <a:lstStyle/>
          <a:p>
            <a:r>
              <a:rPr lang="en-US" dirty="0"/>
              <a:t>The Union of Crowns in 1603, the accidental consequence of a royal marriage one hundred years earlier, united the kingdoms in a personal union. A further Act of Union in 1800 included Ireland in the Union to form the United Kingdom of Great Britain and Ireland. </a:t>
            </a:r>
          </a:p>
          <a:p>
            <a:endParaRPr lang="en-US" dirty="0"/>
          </a:p>
        </p:txBody>
      </p:sp>
    </p:spTree>
    <p:extLst>
      <p:ext uri="{BB962C8B-B14F-4D97-AF65-F5344CB8AC3E}">
        <p14:creationId xmlns:p14="http://schemas.microsoft.com/office/powerpoint/2010/main" val="4668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Bell patents telephone</a:t>
            </a:r>
            <a:endParaRPr lang="en-US" dirty="0"/>
          </a:p>
        </p:txBody>
      </p:sp>
      <p:sp>
        <p:nvSpPr>
          <p:cNvPr id="3" name="Content Placeholder 2"/>
          <p:cNvSpPr>
            <a:spLocks noGrp="1"/>
          </p:cNvSpPr>
          <p:nvPr>
            <p:ph idx="1"/>
          </p:nvPr>
        </p:nvSpPr>
        <p:spPr/>
        <p:txBody>
          <a:bodyPr/>
          <a:lstStyle/>
          <a:p>
            <a:r>
              <a:rPr lang="en-US" dirty="0"/>
              <a:t>United States Patent No. 174,465 was given to Alexander Graham Bell in 1876. It became the most valuable patent in history. </a:t>
            </a:r>
          </a:p>
          <a:p>
            <a:endParaRPr lang="en-US" dirty="0"/>
          </a:p>
        </p:txBody>
      </p:sp>
    </p:spTree>
    <p:extLst>
      <p:ext uri="{BB962C8B-B14F-4D97-AF65-F5344CB8AC3E}">
        <p14:creationId xmlns:p14="http://schemas.microsoft.com/office/powerpoint/2010/main" val="381530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Lincoln issues Emancipation Proclamation</a:t>
            </a:r>
            <a:endParaRPr lang="en-US" dirty="0"/>
          </a:p>
        </p:txBody>
      </p:sp>
      <p:sp>
        <p:nvSpPr>
          <p:cNvPr id="3" name="Content Placeholder 2"/>
          <p:cNvSpPr>
            <a:spLocks noGrp="1"/>
          </p:cNvSpPr>
          <p:nvPr>
            <p:ph idx="1"/>
          </p:nvPr>
        </p:nvSpPr>
        <p:spPr/>
        <p:txBody>
          <a:bodyPr/>
          <a:lstStyle/>
          <a:p>
            <a:r>
              <a:rPr lang="en-US" dirty="0"/>
              <a:t>The Emancipation Proclamation issued by President Abraham Lincoln on January 1, 1863. It freed  slaves in the ten states that were still in rebellion, thus applying to 3 million of the 4 million slaves in the U.S. at the time.</a:t>
            </a:r>
          </a:p>
          <a:p>
            <a:endParaRPr lang="en-US" dirty="0"/>
          </a:p>
        </p:txBody>
      </p:sp>
    </p:spTree>
    <p:extLst>
      <p:ext uri="{BB962C8B-B14F-4D97-AF65-F5344CB8AC3E}">
        <p14:creationId xmlns:p14="http://schemas.microsoft.com/office/powerpoint/2010/main" val="64967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World</a:t>
            </a:r>
            <a:endParaRPr lang="en-US" dirty="0"/>
          </a:p>
        </p:txBody>
      </p:sp>
      <p:sp>
        <p:nvSpPr>
          <p:cNvPr id="3" name="Content Placeholder 2"/>
          <p:cNvSpPr>
            <a:spLocks noGrp="1"/>
          </p:cNvSpPr>
          <p:nvPr>
            <p:ph idx="1"/>
          </p:nvPr>
        </p:nvSpPr>
        <p:spPr/>
        <p:txBody>
          <a:bodyPr/>
          <a:lstStyle/>
          <a:p>
            <a:r>
              <a:rPr lang="en-US" dirty="0"/>
              <a:t>Modern machine gun invented</a:t>
            </a:r>
          </a:p>
          <a:p>
            <a:r>
              <a:rPr lang="en-US" dirty="0"/>
              <a:t>Germany informs the allies that it cannot make war reparations payments on schedule</a:t>
            </a:r>
          </a:p>
          <a:p>
            <a:r>
              <a:rPr lang="en-US" dirty="0" smtClean="0"/>
              <a:t>The US invades Grenada</a:t>
            </a:r>
            <a:endParaRPr lang="en-US" dirty="0"/>
          </a:p>
        </p:txBody>
      </p:sp>
    </p:spTree>
    <p:extLst>
      <p:ext uri="{BB962C8B-B14F-4D97-AF65-F5344CB8AC3E}">
        <p14:creationId xmlns:p14="http://schemas.microsoft.com/office/powerpoint/2010/main" val="148631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Modern machine gun invented</a:t>
            </a:r>
            <a:br>
              <a:rPr lang="en-US" dirty="0"/>
            </a:br>
            <a:endParaRPr lang="en-US" dirty="0"/>
          </a:p>
        </p:txBody>
      </p:sp>
      <p:sp>
        <p:nvSpPr>
          <p:cNvPr id="3" name="Content Placeholder 2"/>
          <p:cNvSpPr>
            <a:spLocks noGrp="1"/>
          </p:cNvSpPr>
          <p:nvPr>
            <p:ph idx="1"/>
          </p:nvPr>
        </p:nvSpPr>
        <p:spPr/>
        <p:txBody>
          <a:bodyPr/>
          <a:lstStyle/>
          <a:p>
            <a:r>
              <a:rPr lang="en-US" dirty="0" smtClean="0"/>
              <a:t>The first machine gun was the Model 1862 Gatling gun, which was adopted by the U.S. Navy.</a:t>
            </a:r>
            <a:endParaRPr lang="en-US" dirty="0"/>
          </a:p>
        </p:txBody>
      </p:sp>
      <p:sp>
        <p:nvSpPr>
          <p:cNvPr id="5" name="AutoShape 4" descr="data:image/jpeg;base64,/9j/4AAQSkZJRgABAQAAAQABAAD/2wCEAAkGBxQTEhUUExQWFhUXFh0bGBcXGRwdHRwcHBgXHxgcHBocHCggHxwlHBcXITEiJSksLi4uGB8zODMsNygtLiwBCgoKDg0OGxAQGi0kHyQsLCwsLCwsLCwsLCwsLCwsLCwsLCwsLCwsLCwsLCwsLCwsLCwsLCwsLCwsLCwsLCwsLP/AABEIAMIBAwMBIgACEQEDEQH/xAAcAAABBQEBAQAAAAAAAAAAAAAGAgMEBQcAAQj/xABLEAACAQIDBAYGBwYEAwcFAAABAgMAEQQhMQUSQVEGEyJhcYEykaGxwdEHFDNCUmJyI4KSsuHwFUOi8STC4hY0U2ODk9IXNVRkdP/EABoBAAMBAQEBAAAAAAAAAAAAAAABAgMEBQb/xAAsEQACAgEEAgECBAcAAAAAAAAAAQIRIQMSMVEEQTITYRSBofAFIjNScbHR/9oADAMBAAIRAxEAPwDJ0WnglIQU6tAC0WpSUwtSolpMQpRS41paCujGdIYu16eij0r1I7cKlRxUCOjIA0p9Zq8QDS9eRoATbOkBJWUjWlMQbW1puMHjkLUoGx1vSGKAPHIVIC55f350zGDbXK9PhgbDSgBxQL55d1JKEnXXgP7ypbW5jOmlyOlMD14rD5UlU77041uF78+FKhjPE0wG9y9uVTMNFYNlopJ9VNxQ55Hzqfu7schJuNw+6gASiz0NOs9Mxtyp0jK96QE7o3HfEwj83HuF61cIcqzPokt8VHlpc/6TWlKeN70xofQ3FPxTC4JGQI4XqNHJplXt7nI0DLj/ABOPmf4W+VertGM8T/C3yqlkOd7edNGQixp2FBCMfH+L2H5VF2hi0ZLKwOedVXW8qQppWFFfsZd/a5OoiwvqLv8AIUdGgroIu9i8fL+dIx+6mftNG1UR2NFf7yrqctXU7J2nx6op1BSI6cU0ixYFS4dKjIKlwaUmIdUU5GM66IU+i0hjsZvnTsQ9+lIUU9agBQS2lOr5CmxanTb10gFRamlrGNedORWW3M8P740pRnlrSsBSqP60rctXMp5Ukm1FjPGSnkW2lP4PATSLvJGzLe1xz4+q9OPgZI7b6lf1cba1O+N1Y9r5ojAaC+vGlmMKLlt0cS2VV+L20BlFn+Y6eXPzqsTrJWsoaVuPIeJ0FWSEP+KQrlct+kfHIV0m2lZGVYnzUi5KjXK9qhYfo5OWXeaNVN96xJI5ZaGpuJ6PrFC8nXSEqtx6IF+8W086BlWmEJGhv5fOlSYRtRlzuCP6U3JHKGYdacjwAtawIypUWLmXireVj6xSyAQ9C8K31i5yspsciM7UfbmdZRHjWBuVeM2vcXtwzJGVr86vMB0mmjtv/tU/1eXA0xoO1UjOkBs7iouz9pRzgNG3ip1HxqYZANaBjxGXOmCneaVv6Um/lQAq4H9a8a1IF7ZjOnNzK1Kxgb0S6eYbCpMJlk3pJ3e6AEEEi33gdBRCv0q4A/8AjD/0/kaSejeD44eI/uD5VGfovgjph0Hlb3Gq3E7Sd/8AVLZ/45P/AG2r2qo9EsH/APjr/E3zrqN6DZ9zCFpxRTa08ppkC1qbCMqiJepeFWhgS4kp3dudbUkD10stfxqRjoWnYyAeZpkDnU/Zux5sRfqlJA1bgOdTKairbHGLk6R5BgpJM0W4Gp4VIOzpkz3bm1xbO1aJLgooY44k0Ci/9+2mFhUmvG1P4lqKWEqPQh4kGssAYoZAblD6q5d657JFjyNaGMGpr2PZlzpQv4pP3AH4Uf7jP+t5/KiddggohMT5qDx5UTRbCUntKMqVtCN40/Z3LEhUUnVjpfuAuT3A1Ot5c9ZJJNfmGnpRg3mwM6R7ZnwixYeG0alWN93telc5nx5UFbUxTsbyOxJGZZicuXhRbPsxsXi3jkxqdbABvdZYKCT6CAcuPlTifR7J1vWGWGQD0VB48zeu7x4qCW7kx1c3QPbH2GZAHluseoQZFh38h3a1e4GJUO6oCi+6bcRmY2PlvLf8oqzxGx8cn2cCyd4kUeyoP+D44uDJAwUqVO7Y2zurZE+iwB8zXYpJ+zn2tFnCvcNaY6Sf91lv+Ee0ioUOGxS+mso53U/KoXSnFSDDEEtm6DMcCc6pCIsydpvH4UiMdoA86r9rbZaPEMqhStgc9dOdLj6QLY3QhrG3EXtlSCgi6K44LLi5COxFGq+Ju1xfvOXqpOyejzTRvN1pRncmNbDdA43HInLLS1V+xoW6qLDA269w7nx9H1Ln4kVoxwYRRuDsgWA7hQmVRnbGXDy2YdXLwIzVh3HiPb4UbbC24sy2YAOvpD3G/I86TtLAR4iPq5LgXBBU2II5G3lQjPFLhZgGOesclsnFswRpexsV40wo0tX8K8OmVqodh7ZEw3SAHHD3WPEcquc/KkMdFLtnp53plXIOYy504Dw1pWFCz66ZtytalMw8+VNmTnQFCWH92rqjNe+l/wC/GuoA+eVp1RTa08LDWtTEejGlTsLGbiw/vzqjl2jwQXPPhTDszem58OFFAG6wRj7TEQr3b1z7KcijwV7NjFv3C3tNAlk7qbkC91RtfZVro0uPZmHYfssQrH9Sm/hVhszGYnCqyrmrCxtrbiKyAqvCp+A2rPEf2czr3Xy9RrPV0PqKmXDU2u0a7LtdDcsXBI0tpl86XhNspZizAMWyABtbL43rOsP0pc5TxiT8y9k+rQ0S7PxkM4tE6734G7L+o5Hyrhn4CSwdUfKfsMMLtxb230z76k7G2w0m/dd3dNhdhnzI7rj3UGJHYkSIPcfVTmEjh37O+4vA9/I3rml4bijaOupB++3mTEQ4cKWLrvMeCizWPjvADzqXjNvCNyX0jiaSx56A+oOPOgePDre8c9j37w9ovXYbYq2kJYzNKDvES3Y63AU55Xo09Jxadkz2v0RcJ9IOClF58HEHObEKMydTfW9T4+kuym/ydz9LFfcahDZGANlbB2bTss4PsancR0QwOhSeM9z73sYV3b9PtmG2ZbYfaezm9HEYiPwlJ996s4MTD/l7TlX9e6f+WgSTohgS+4uLZXIvuuitz13bcqR/2CvnFjYT476fOqWzv9CXuNPw8s5+z2hA/wCuMfBhU1RjCMxhZB+8PnWSr0Ixy/ZyI/6Jh7mApQ2RtWL7s2XJVf8AlNWn9/1ZP5Grvs8v9rgcO3eCp/mQVEn6K4Jh2tngfoCj+VhQHheke0YcpFaw/Gkqe0AirmD6RZLWaI35pKnukQe+q3V+1/wNr/dltiNg4FTvGLERnmFc29hHAU/idqYO262IKfrVh8BVMv0jjj1i/qiRx60l+FJP0go2ROHP60lT/kI9tLc/X+h0WAnwzehioT+9aom3NnddAyIY3a91PWDIjRh391QpukGHl1w2Hkv+CWO/qaxqG31TX6jIveoDfyNSU5DpESDZGLhYOI7ka7rA5cRRvhsZvKu8d1rZg86B52wnBsRD/wC4PeTXkDQ3/wC/S25b63/1JV7iaNCVweRqll6SL9bWBbhQxVjYZsbBQOORvnQ7LA9iUx9+5o43P84p/beyPq6iNHX6y0iFZG9EEAs5NgTra1hUzm1SXscVdh4UFuFMdWBQXhcZtIOis0DgsASsgva+Zs6g6cKNS3O1WmIaYLfX211cyjgB6q9osKPnEMONQJpi5/L76dxkmijjrUQAsd0V0GA6rEmyi5peNwjpul9Dyq32fhgg0qXjYOsiZeOq+PClYHbJw0TIG3ATxvnnU2HBRKDaMZ555+/hVFsDFbrbpyB99EMq7ylbnPytyqWB4NmQvrGumoy91DW3tniCYIpJVluL+JBHsor2fPNGCAY3Xk63qj6Y7xeIsFHZIG7fmOdTGUrpouSjVpjSdH8QYlmVd9GFxu65Eg5ccxUDjZgQRwORFXw2m0eFw7oxDxSOq6WIazG4Pj7TT21NrpOIpJSkl8pEVNxhlqr3JJoU377YbOjtl9KZEXclAmj4b3pjT0X8OBuKJYnw+IU7jB1t2kYWYeXdzGVZ+Ybh2XJVYCzMN7O9suOmdhXYeYqwZSQRoQbEeBoceh2F67BhDfayoL5bpyt76l4XF4fBTsJBIxIVlkLE5W0voM71T4Db6v2JuyeEgyH7w4HvGVPbU2WJFILWNuyRmLfLOspaan/KylNxygn2dtiIRNIswVw9lVgNDc3uc9aTj9poqq4xKkbwLZXZgL3UWvWW4rDTRdlgSBowzFu48qYjnbnlWf4KN2mX+JdVQWYjpLCZ2kO8ARu2AztnqRxsavMH0owhFjLu/qBHwrMZYuIN+fceVICnlXR9CPoy+ozboJkO6ytkcwRkCOFXGCxhJush8m/rWW9Bdvbv/DzHs6xsfuniD+U+yrvFYd0ZwiEhr6cN8Z2PHMXHiazenQ1M1PDbSlH3yRbQgH22pcu0Fb00hbxWgVus62NU6xUWJXYgkX3UzF/GwPjUYbTl3wkblnIJK5bo0zJ5DkOdTUlwzRUFeOXDMO3hoz+klfdQ7i9m4E3PVSp+lgf5gas8JCThUlmcCR13gMgM8wLeFUsrZ250tjHZXYnYeEJymkX9SX9xpn/swn+XjIb8ixQ+0Vfr0cllQOjR58CSOPhVZi+juIH3A36WB+NNJ9hgYj2Dj1+yl6wfklVvZvUzPhtoR5vEzD80W8PXu/GomL2fInpoV8aXh8TOv2csi/pcj3GnYsFZiZpC6B4olO+LlVscj4/Cpm3NrCRx15c2uVKmxB51Kxm1MU62kkZxyaze0i9R8DjjEd7qUY82U5eBBFDjckwtJUK2ZtqBXVxiZ1Km4DgOvmNaLNn9LmcftGiQFbhiCN725XGdDMu3YWP7bBRvlqrMnwPvqbs/ZEO0YyU6yEREKLkNc28BoLVVdEWXzdKc/wDKPf1n/TXVQH6O/wD9k/w/9VeUbX2FroyqaS7E12Gk3HF/OkRLdgKtp8F1i3Ft4afKukxLWAgi4zFSENqHNmY0xHdbQ+yiNMxfUc6lgVW1MKVbeHj8/n51d7Mn6xARro1NYiLfU21GY+XnpUDZcnVShT6D2I89PUcqQBFGO4VB6Zwj6sjD7sg9RBHyqwEeedNdIo97ByjkA38LA+69L2A10IZXjkV1DbpUi/DIjj4UQw4WMsLRpcHKyi49lCP0eveR15p7iPmaNEg5A+34VE8MuJTbaw0gmb/hxNCy3uAAynd7VzwzF/OoWB6Kb8Z3+y4F95SW19EMug8uRq42xthoiIVjO+9xdmAAU6m2tu82qNsXbcIjCYhnVy1y1ssrhdOFieHGs3a+JqmnyB2NwjxNuuLHgeBHMHiKXgtsNE2612jPDivevyqy6WbSWaWOKK3VwruqQb7xNizXOfADyqL0k6L4nDKsjpeMgHfBva9rBhqDw0tWsXdbjNrot0x4AV1IYH1efyqa2w4MYm/GerlX0rfFeI76A8DjjGbaqfSX4jvog2fimjZZomyJy+KsPhVNMgibb2LNhbMxHVuTmpyuOYqCMGpG8ol8Slx35itA2ntmDEQrvKQd4FltcXBz8jTWK6XRAWXesNAAAKW59FNIBY4eTD1294ogwfSmeCNU3EktoWPC/ca7FbalxQIiw6kXtvBN4/xEWFUmKfqwd6xa9tch86rnkk0nAbXTGRFAHhJKhgDcXPLz4VEwDhMlVyVV82IGRKhuGtwKoNi4pxEyRi7llNzwvkD67Vcf4ziIlAxEQlUm29oddN4aHTI3rJrJtHgJIdnysbt1a2FhvOWyA4KALUPbT6RyxSNGoTeU2J3PaLsaJROLAMGQd43h/EuYHiKp9p9GxiJTMjBlIFxGQcwLfDlRSGI6O46TFCTrZpAykZJuqLEHkL6irj/CYz/4j/qkc+zetUPovgEimZdwgsv3u49/nRUL2tYd1AFfhtkxqRaJB4qCfbVB0/BRoCttHBsBw3P60YlSLe6g/wCkU9qBe5z/AC00KhXRTCRTwsZY1Nn1zB0va4zqyfoxhW0DL4OfiTUDoUh+rsfz+zdFXa4i3x/vnSFRS4joUpHZmcDvCn5VbbE2aMLH1atvXbeLHLMgcB3CpiPcZV5LH30CoV1zcvZXVUPtmC5HWtlyvaupiMGwsd2seVqvcKLAWqpxo6ueTlvn25/GrTBvdQRWvKszeD3F4MPnbx/p303gsQYjuMbofRapyCulgUggi6nM21B/EKALKPuNVu1sLbsjh218PvD15+dJwGJMLBJM1Povw/2qzx0N0LcVzHy8xSYD+yp+tiDcRk3999WT4ffikTUFGGfeptQlgsaYJLrmkguBwv8A376k4naUkmTNlyGQpNAVXRjGNG+8utiPWKIP8Ynv9q3r+FDWywodgxIseA76IvrPW3G7bqxYEKFuO8jU0pLJceCFC7PPI7ksTbM+z2VNxE+4hPdYDvppbXNhnzqDtWa7BBS5GI2dBqx0o56MwuUu80rKwtuMQVA7wwINCkMdlCjU0a4mIQ4MM2Vxl7qUsj9GfdLtkQ4eUCCYSAi7LxQ8rjK3yqswGNMZ5ofSX5d9PRyb0wJzux18DSdp4DqzdfQPsNarimZBGoQopFijeOfceVXmzIcMsbS9RAAtgN7tMDxLFrgcLcTQbs7FBMj6B9h4EVOxYz1yIB7jyNZtXg0bxY/t7pO8hCLdUOVgLXHKw0Hd66oNorkPGppjGR76WdkySxmSMb4jPaUHtW1vu6kVapEPIQ9H4lEXWE5LLuSfoZV3T5Nb21I2nteTD4llZQ8e6oZG9FxbUcje9jwoZkxDR5qbCWEbw4EG96JsNhjj8NGAVE8R3CW4qdKzayaxeAs2Zi0mj34WLJ94Me2h4K3dfRqoumsUiGKZA0bZgspIPAi5HnQ9FFicBNoVbhxVhxHIjuo2w+1VxkH7MASIbvEdctdzmO6gooNjdKcSZEjcpLvGwLjP+JbGi1drbn2kbp+Zf2i+ztj1GhvDJG0qNui4cZi4IN+PhyotfZ+fZa398KkB7DY4SZoyOB+A3I8VPaHqoK6aYvrJwL3Ea28ySSPEWFEGJwa2LyILKL717MLDgRmKCYwZpBmSXbiSTYniTrYe6mAa9Go9zDL+a7W8Tl7LU7Mlr2v7qWk26AtslAA8BSMU4NrXz1pASYTZL62qk2VtrrJGVzYNkvdr7TVpgGsLGhfFw2lcfmv/ALUxMgyYcqStr2JF/OuqUUHM11BNADtlbTn8yg/OlYSNGOvVMeIzU+I4VI6Qx/Zv37p9Vx7qqHPea00ncUTqqpMucSZIrB0FjowN1PgfhShtJBp7K82JtRlBRyjRkZo518O+pU+w0lXrMG+9xaFvSHPdPEd1UQRoMWj3jlW0baHih5ju5iok28jdW5vbQ3yI4Ed1Eex+jMc63+sEkZFQtmXuIOdJ6SdFHihV1YyBRmxGY/6fdU7ldDpg+FDApfMZr8qk7Iw8k7BI18WPoi3hx7qs9j7YjlwpwkoVJEO/BJYDeIveNzzIuATxtTnRTbgwWJLPfqZRZ7DQjNWHt8jQ28hQPbTwbQYh4y1yLHeAte6g6UY7ZwkEcKTBmTrFBCjMG4B46a1U/SPjIZsXHNC4ZXhAbgQVZtR4Eeqp8cjYiCASZrEm4i2ysMrnmchUt2kykhrYkmFaOR5AxaNS1ibA8hl32odgfecu3E5VadJJQiLEoALZm3LgPX7qm7K2GrRKGXtHO5ytRdKxjnRTZjT4hFGm9mTwHE+Q9tqn/SXtRWcxx+gnZUdwyv48aVLtBMOlo/Tta99RQjinLks2ZJzpLLsHwVMItInj8DV4QDkcwRpUIxgWNtKXFKb1q2ZjOLw5RrcDmKcwuK0jbj6J+FSppVkXdORGh4euqTEDTmDSWS3wE2xsFHJOsUrFVbQi2Z4C/C9OdLtidRMz4eyIiqLB7MDbM63PlVXhMR1ig6Mtr25jQ0aRYFNoBZnw0Mso7DrHOYpWsBZtw9ltdQRy4VLlQkrA3GH9nCf/AC/casejuNaF9/PcFg5HAE5H11H2oihETqyrK8gzbNVDW3CNCQePdS9jpvHcI7B9M8hYgX8zSZcTUcbCmJiBIDXGY7xxHfQzitmhCJI3KSoRZuPdfnSuhOPI3sPIc1NteWh8x8KtelWFth5GUG4AOWoNxnUlFeR9ZIZbQ4sWJH3JgOX5redEkeMDGxFm0saCtjzicKDkwIvY2N75MCNKtNu7Z6jejch5gOy4tmOHWD8Q7te6gYrphtQj/h1tmAXI1109xpHQ/Z9rzMO5L/6j8PXQ7siB8RLdid293bx+JrQYWUKFS1gLC1D6A6ZFI0zzqFNEQL/3nUxmtwPhampH3geVICGk/VqZGoflYsxY5E1I6Rz5rGNBmR7qRawuOVMTGd08zXUrKuoEDe1lKxSiwYZ5EaZggqeBqt6P4RJpDGwHaW4JvkRyt3e6iXHRAkqbWdPhb5UH7PlMbJIGAZG0PG2o+HnU+NLdAryI1IIJuhzfckU9xBFRP8DxUJ3lQ3H3kN6voulMRzaNx3izD2VY4TpJhWP2wU8muvvrTdJGCSKCHaCysOu3oMQPRlAtf9Q4ip8vSjGYXszpHLG2Qe3ZYeI9xoqgeGUZNE/mppqbYJVSI1DxH0oWzH7hOnh7qjcnyi9r9GUbV3WYuibik3Cg3A7gal4Z+vgKn0ksPLQfKrjbPRMgM+Fu6j04W9NPI5n3+NCuAxHVycbHJgf71BrdZWDMJOk20IZ8HhGVUTERM0cyqACRujdc21B3fWTTOy8Q9gEJ8OHeartpwD0hodfHhXYPFskbkEi43MuN/S9Qv5tU1gpMsNnp9Zxd2I3Abm/4V4efxoj2/tZFYrhwQhFiCbkHuP4fGqToptCFEeORAS/3j4ZDu45ioW0cOY5dbqRkTy+edS1kfoceS+ZzNeJFcEnSmoZb+iC3u8zTryjQsWP4Y/nToLPJJANSAK6DERBWvE7sRZe1uKD+I5Enwp/BbAnkNwgiH4n19WtEGz+iMCkGZ2lPK+6vqGftobihJNgZGZX/AGaAsTqqC/hoKTtTZU0IHWxsn6gffpWx7NEcQtEioPygCrUssiFHAZWBBB5HWo+p9jTZg+fMHPuMDw0I7qunCkqC26CR27X3e+wz9VQdv7KOFxMkDZhT2TzU5qfV7QaRhpbru8tPCtnnJkX0Wy5JIw6K0iIzK0iKW1PpW9Kx1uRTGxsZ1Myk+jfdccCrZNf3+VS9k7VxKRfsywSM2JVbAE82A18a8O1mYkkIzG92KqSb651m7NFwW228GcNMkozUmxPMcM+YHuFE+K2mogYSMA1hYn7wytQEGlnYIO0eA/3yqZDsOR5RHPIITb0pTcW4WtcH12pFEWbFojlot4HgeXhT+x9jSYlixNlv2nPHw5mp+Aw2Hw8hLqJ91uydFNjru8fOtc2esckSSLGqFkDbpUZXANtKhzrgaQGR4KNIxGg3QOIOp5nmajsrIctOfA1oyxxnVF9QrxoovwKf3RU7itpn642+ROffXplAGfE5CjSXBxH/ACk/hHypBwSnSNctOyPlRvDaZLt8ETEnQjKnElyHKwvRezyR70eNhicH0GVAMuBva3upnGSrujq0j/hF/URT3E0Cxbvrqc2h0oSKRkMMd1tfIcgeXfXVVS6EQ8cnYVuTW9Y/2oE2jFuzSL+a488/jR7ie0pHIZUMbfwN41nX7p3X8/RPvHqrm8KVYZv5axZddEcHhsTh914x1kZsxUkEg+icvMeVS8R0Lhb0ZHXxs3vzoS6ObT+rzrJ9xuy/gfkc61EpxGnCuudxeDkVMBpvo9lGcUyHxBU+vOvI9hbVgzjZzb8El/YTWhQ1NhJqPqSK2oyjG7c2ijK0okDJ98x2JHIsBYjxqY0qYlklkhjWW3ato3Ikc60LpTtlcNhXZvScFEGt2IPuFz5Vm+xJ4HyBO8Puvx/vurSErXBElTCPD4NdzdMYt+G2vhzoI6QQMspuFCnNd0WUDlbnzolk2yVYAX3VN1Vvu8xflVVtXErIMxrr8xVLDsRQI9tKlrG75sb8rmpEWwnbOF45e5WAbzVrGvTFMnpxNl3fKmwRcdHOjD4piobdRRd3bJVHhxOWlR8Xh1id0jcOqmwdRYHvFQ02gNDdb6g3FOCQHQi1RTvJVqiw2btl0yYll9o86uoNqxtbtWPI5ULKtTMKwGRUEe310mgTDXDTcs6sIMTagWEqDdXdD6xVhBjpl/DIO451nRrZ79KGzeshTEqO1Gd1/wBDHI+TZfvVm8L2Nawm2IpUeGdWQSIVNxcZgi/lrWUSRlWKn7pINu41tpvFGU+Q++i/a3U4vqyexON08t4Zof5h+9WoYzYOFmzkgjJ57oB9YzrAMBOylXXVGBB7wbj4Vv2CxwdFcaMoYeYvWeoqZcOCrm+j3CNfd6xP0tf2MDUVfo3QG64hvNAfcRRZHOMqlK451FsukC+z+gMSMGkkaSxvu2Cg+OpowApsGlBqQz3dpLJS717egLGgbcKV13dSmNNtaih2eSqjizAEciKoNs9HV3C8Iswz3b5EcbX0NXpFU3S7H9Rg55AbEIQP1N2R7TTSAwHac3WSu5+8x/pXtR66uo5GHOFjJuTkKRsuFWeaB/QkXT3W78/ZTrzXyX+gpjEwLHLBLfLe3XPrKk+31V4/jyqefZ6mvG4AXi8A0MjwSag5HnyI7iKPOgm0+tj6hz+0iHZ/MnD1aeFqb6X7NTEw9dCytJEMwpzZOPmNfXQS+02AXdFmAtvDXPXPka9b5xPMWGapjtswQX33F/wrmaH5emU0x3MJEx7wLn16CnujnRjCyxJMzNNvC5DGwB4ggcQedF2HRUAVFCgcFAFYuka5YB7U6K4uSB55m3nQbwjuWJH3s9Blc2HKhTF4mEqHQFJRawXTLjW5RSVmP0lbBggZJIjutKSTFwy1Ycs7C1VpzzTJlGsg/iNp9YAxAD/etlc87VEfEEjuoxwn0fn6k+IkkIkEbSLGByW4DE87VRdH9j/WxKi/aLC0iAcWQp2fNSw8SK03xJ2so1uDe5HeKsodrzpl1jEd+fvqLhk3hYelw7+7xoh6M4XD4ofVZbRTEnqZgMiT/lyDjnodeHKqboSVl7szZYxqb2GnjdwO1DMu6481uCO8Cq3aPR2aL7XBvb8UXaH+nP2VUbR2XicBON4NG4N0dTke9W4+B8xWi9E/pASa0WIskugbRX/+J7tKye5ZjlFJJ4eDPlSO9lmZD+Fxe3xqZHh5B6Jjk8GsfbWw43Z8EwtLEjj8yg+8UA9LujmEjIGGJSbUqrdkDvB0NStVPDQ3BoG2mK+mjr32uPWKehxKNowv40z/AMSnZVyeSka0mbHnSbDqxGpAz+Bq6TJtlrBi3Bte45ML++hjpLBuzFgAN8BstOR91WEeIgJyaSE+Nx6jUPbLMwUs6OFJAK5Gx5jypxjTE3ZDwPEedaH0a23KIY0EZcKdwFddcgfIis5wxs48vb/vWnfRjYGY8V3bee9f+Wp1ey4M0HASoFCnXjfnU3qlPd4VSW3m1qziewteuc2JHUHga97Q1F6QJaWs1FgeiUcRXokHOvesFIZVNOwHA1JamWj5GklmHfTAW7WrP/pe2hbDxwg+m+8fBB8yPVRpicVa1xWP/SVtDrcXug5RoF8zmfePVWkMsmTpAezgV1V88t2PjXV0Uc5pWlgKsYdn9fGYzqwuDyI0NRI0GXE1NO0FhRgD2zkTwUcvHur51tt45PadVkzOZXidluVZWINjyNqYXv8AOrrpMu9IJApAYZnmR7srZVVCOvf057opnjzjtk0XXRbbRwclmJMEmvcfxDvHHurUIJVcBkYMDncGsawzgXV80Ps7xU6HETYVhuOdw+ieHnSnC8jjKuTYUIAJOQAuT3DWs4wEZ2ltEyN9jGb2/Kp7C/vHM+dJ2p0vkkwpiIszmxYcV4+vIUW9BsLFFhVCspd+09jxPDyGXrrGnBWX8mEzpvqynRlK28Rasr+iR7Y0A69U4/lPwrVImzFZP0JPV7W3f/MmX1CQfAUocSHLlDHT/Y/1XGNui0cn7RO657Q8m9hFR8fspxFDiFN1kGTDLtrkynkwIv3jPnWi/SVsrr8IXUXeA74/To49Wf7tD30aYhJ45sDMLo4305hhYNbkfRYeBrSM3svohxzRf9FNtxbSw5w+KUPIo7QP3gNHHJhxtxz40I9K+gsmGvJFeWD/AFp+oDUd486i7V2dPgcVdTaRTvI40defwIrRML0yifCiYfaX3THxDf8Ax43pO4u48MeJYYD9HOnU2HQxv+1S1kLHNOWfEdxpuSISkyhmLMcyDmT4fCm9pbOEhaRQFZiSV0U31ty91Q8FNNhJldVIdbEo41HhxHeKuk8rkm37NL6J7AaICSY7zn0VP3R86udobNhmFpYwTz0PrGdV3RrpbDjBu+hNxjJ1/SeI9tXxrmkmnk1VUA+0+gynOKT92QXHroS6RdGZIYmdot3dIuy5qQTbh41sUsYt5j31Q9OVtgJ88t1f51qoTkmkJwVGKocvdWmfRye3N3qp9p+dZlWo/RvHlI35EHv+Vba3BEOQysRnTiYgjWn6S1c5qPLJelh6jilb1MCQJa962opavN+gCT1tedfUR5KbaWmA/jcQApJ0GZ8q+f8AbGL33kkP3mZvWcq1PpptXdw0gF+12b998/ZWPbRbIDma20jPU6ISQ3F69qaiWFdW1mRoUByc8QpqpxP2gHDdrq6vC0vZ7L5Rc7NjDQzBgCLaEX4d9AVq6ur0/G+B5nkf1GNyVcbPzwrA5gMdfAV5XV0PgxKsar4Cp+z5WWQbpIz4G1dXVMio8mq7EckC5Jy41nWxf/vR/wD6pffJXV1Y6fv/AAaz5RrrC6sDmCDcHwrF+gDEY7D2P3v+Rr11dRpcSFPlGifSao+qobC4lWx4i4N7HvrOdlfb+Xwrq6q0/iyZ/IJ9lKDiIwRcb4yNEP0nxL9VD7o3ldQGsLgE5gHUV1dUP5Ia+LMu2gd1lZcjYG4yN+d+dbhsZy0ERJJJQXJzJy511dV63CDTJh0oM+ldyMKgBIBlzHPI611dWcPki5cGTVr/ANGw/ZP+5/Ka6urbW4M4chfSK6urnNT3lXV5XU0B1IaurqYDT0ya8rqBAF0+OQHDf08qz3G+mtdXVto8GeryPV1dXVoZn//Z">
            <a:hlinkClick r:id="rId2"/>
          </p:cNvPr>
          <p:cNvSpPr>
            <a:spLocks noChangeAspect="1" noChangeArrowheads="1"/>
          </p:cNvSpPr>
          <p:nvPr/>
        </p:nvSpPr>
        <p:spPr bwMode="auto">
          <a:xfrm>
            <a:off x="3316037" y="4489784"/>
            <a:ext cx="116205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607" y="3036753"/>
            <a:ext cx="4115804" cy="3470995"/>
          </a:xfrm>
          <a:prstGeom prst="rect">
            <a:avLst/>
          </a:prstGeom>
        </p:spPr>
      </p:pic>
    </p:spTree>
    <p:extLst>
      <p:ext uri="{BB962C8B-B14F-4D97-AF65-F5344CB8AC3E}">
        <p14:creationId xmlns:p14="http://schemas.microsoft.com/office/powerpoint/2010/main" val="200895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Germany informs </a:t>
            </a:r>
            <a:r>
              <a:rPr lang="en-US" dirty="0" smtClean="0"/>
              <a:t>that </a:t>
            </a:r>
            <a:r>
              <a:rPr lang="en-US" dirty="0"/>
              <a:t>it </a:t>
            </a:r>
            <a:r>
              <a:rPr lang="en-US" dirty="0" smtClean="0"/>
              <a:t>can’t pay reparations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Germany stopped paying the reparations after Hitler's Nazi Party took power in 1933. About one-eighth of the reparations paid by then. The final payments were made on the day exactly 20 years after German </a:t>
            </a:r>
            <a:r>
              <a:rPr lang="en-US" dirty="0" smtClean="0"/>
              <a:t>reunification.</a:t>
            </a:r>
            <a:endParaRPr lang="en-US" dirty="0"/>
          </a:p>
        </p:txBody>
      </p:sp>
    </p:spTree>
    <p:extLst>
      <p:ext uri="{BB962C8B-B14F-4D97-AF65-F5344CB8AC3E}">
        <p14:creationId xmlns:p14="http://schemas.microsoft.com/office/powerpoint/2010/main" val="135078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Hieroglyphics</a:t>
            </a:r>
            <a:endParaRPr lang="en-US" dirty="0"/>
          </a:p>
        </p:txBody>
      </p:sp>
      <p:sp>
        <p:nvSpPr>
          <p:cNvPr id="3" name="Content Placeholder 2"/>
          <p:cNvSpPr>
            <a:spLocks noGrp="1"/>
          </p:cNvSpPr>
          <p:nvPr>
            <p:ph idx="1"/>
          </p:nvPr>
        </p:nvSpPr>
        <p:spPr/>
        <p:txBody>
          <a:bodyPr/>
          <a:lstStyle/>
          <a:p>
            <a:pPr marL="0" indent="0">
              <a:buNone/>
            </a:pPr>
            <a:r>
              <a:rPr lang="en-US" dirty="0" smtClean="0"/>
              <a:t>Egyptian hieroglyphs were a formal writing system used by the ancient Egyptians. Hieroglyphs were pictographic symbols with meaning of objects or actions.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2083" y="3344778"/>
            <a:ext cx="4074695" cy="3056021"/>
          </a:xfrm>
          <a:prstGeom prst="rect">
            <a:avLst/>
          </a:prstGeom>
        </p:spPr>
      </p:pic>
    </p:spTree>
    <p:extLst>
      <p:ext uri="{BB962C8B-B14F-4D97-AF65-F5344CB8AC3E}">
        <p14:creationId xmlns:p14="http://schemas.microsoft.com/office/powerpoint/2010/main" val="405003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US invades Grenada</a:t>
            </a:r>
            <a:br>
              <a:rPr lang="en-US" dirty="0"/>
            </a:br>
            <a:endParaRPr lang="en-US" dirty="0"/>
          </a:p>
        </p:txBody>
      </p:sp>
      <p:sp>
        <p:nvSpPr>
          <p:cNvPr id="3" name="Content Placeholder 2"/>
          <p:cNvSpPr>
            <a:spLocks noGrp="1"/>
          </p:cNvSpPr>
          <p:nvPr>
            <p:ph idx="1"/>
          </p:nvPr>
        </p:nvSpPr>
        <p:spPr/>
        <p:txBody>
          <a:bodyPr/>
          <a:lstStyle/>
          <a:p>
            <a:r>
              <a:rPr lang="en-US" dirty="0" smtClean="0"/>
              <a:t>Known as operation </a:t>
            </a:r>
            <a:r>
              <a:rPr lang="en-US" b="1" dirty="0" smtClean="0"/>
              <a:t>Urgent Fury</a:t>
            </a:r>
            <a:r>
              <a:rPr lang="en-US" dirty="0" smtClean="0"/>
              <a:t> in 1983, the United States invaded Grenada to stop them from helping the Russians build their air fleet by providing an excessively large airport.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3937" y="3382078"/>
            <a:ext cx="5149515" cy="3475922"/>
          </a:xfrm>
          <a:prstGeom prst="rect">
            <a:avLst/>
          </a:prstGeom>
        </p:spPr>
      </p:pic>
    </p:spTree>
    <p:extLst>
      <p:ext uri="{BB962C8B-B14F-4D97-AF65-F5344CB8AC3E}">
        <p14:creationId xmlns:p14="http://schemas.microsoft.com/office/powerpoint/2010/main" val="33404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pyramid of Giza</a:t>
            </a:r>
            <a:endParaRPr lang="en-US" dirty="0"/>
          </a:p>
        </p:txBody>
      </p:sp>
      <p:sp>
        <p:nvSpPr>
          <p:cNvPr id="3" name="Content Placeholder 2"/>
          <p:cNvSpPr>
            <a:spLocks noGrp="1"/>
          </p:cNvSpPr>
          <p:nvPr>
            <p:ph idx="1"/>
          </p:nvPr>
        </p:nvSpPr>
        <p:spPr/>
        <p:txBody>
          <a:bodyPr/>
          <a:lstStyle/>
          <a:p>
            <a:r>
              <a:rPr lang="en-US" dirty="0"/>
              <a:t>The Great Pyramid of Giza is the oldest and largest of the three pyramids in the Giza Necropolis. It is the oldest of the Seven Wonders of the Ancient World and it is the only one still mostly intact.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740" y="3523917"/>
            <a:ext cx="4197808" cy="2791326"/>
          </a:xfrm>
          <a:prstGeom prst="rect">
            <a:avLst/>
          </a:prstGeom>
        </p:spPr>
      </p:pic>
    </p:spTree>
    <p:extLst>
      <p:ext uri="{BB962C8B-B14F-4D97-AF65-F5344CB8AC3E}">
        <p14:creationId xmlns:p14="http://schemas.microsoft.com/office/powerpoint/2010/main" val="142148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Buddhists Sculptures</a:t>
            </a:r>
            <a:endParaRPr lang="en-US" dirty="0"/>
          </a:p>
        </p:txBody>
      </p:sp>
      <p:sp>
        <p:nvSpPr>
          <p:cNvPr id="3" name="Content Placeholder 2"/>
          <p:cNvSpPr>
            <a:spLocks noGrp="1"/>
          </p:cNvSpPr>
          <p:nvPr>
            <p:ph idx="1"/>
          </p:nvPr>
        </p:nvSpPr>
        <p:spPr/>
        <p:txBody>
          <a:bodyPr/>
          <a:lstStyle/>
          <a:p>
            <a:r>
              <a:rPr lang="en-US" dirty="0" smtClean="0"/>
              <a:t>Buddhist sculptures show stories of the great Buddha. Sculptures are used to teach lessons.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558" y="3007578"/>
            <a:ext cx="3298658" cy="3139223"/>
          </a:xfrm>
          <a:prstGeom prst="rect">
            <a:avLst/>
          </a:prstGeom>
        </p:spPr>
      </p:pic>
    </p:spTree>
    <p:extLst>
      <p:ext uri="{BB962C8B-B14F-4D97-AF65-F5344CB8AC3E}">
        <p14:creationId xmlns:p14="http://schemas.microsoft.com/office/powerpoint/2010/main" val="78680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creates leak-proof pottery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357" y="3323319"/>
            <a:ext cx="3152353" cy="2823482"/>
          </a:xfrm>
          <a:prstGeom prst="rect">
            <a:avLst/>
          </a:prstGeom>
        </p:spPr>
      </p:pic>
      <p:sp>
        <p:nvSpPr>
          <p:cNvPr id="3" name="Content Placeholder 2"/>
          <p:cNvSpPr>
            <a:spLocks noGrp="1"/>
          </p:cNvSpPr>
          <p:nvPr>
            <p:ph idx="1"/>
          </p:nvPr>
        </p:nvSpPr>
        <p:spPr/>
        <p:txBody>
          <a:bodyPr/>
          <a:lstStyle/>
          <a:p>
            <a:pPr marL="0" indent="0">
              <a:buNone/>
            </a:pPr>
            <a:r>
              <a:rPr lang="en-US" dirty="0" smtClean="0"/>
              <a:t>The Chines first created leak proof pottery by using decorative glazes. Before the glaze, liquid could seep through the pores of pots, which makes them insufficient for long term storage.</a:t>
            </a:r>
            <a:endParaRPr lang="en-US" dirty="0"/>
          </a:p>
        </p:txBody>
      </p:sp>
    </p:spTree>
    <p:extLst>
      <p:ext uri="{BB962C8B-B14F-4D97-AF65-F5344CB8AC3E}">
        <p14:creationId xmlns:p14="http://schemas.microsoft.com/office/powerpoint/2010/main" val="308694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Plague kills 1/3</a:t>
            </a:r>
            <a:r>
              <a:rPr lang="en-US" baseline="30000" dirty="0" smtClean="0"/>
              <a:t>rd</a:t>
            </a:r>
            <a:r>
              <a:rPr lang="en-US" dirty="0" smtClean="0"/>
              <a:t> of Athens population</a:t>
            </a:r>
            <a:endParaRPr lang="en-US" dirty="0"/>
          </a:p>
        </p:txBody>
      </p:sp>
      <p:sp>
        <p:nvSpPr>
          <p:cNvPr id="3" name="Content Placeholder 2"/>
          <p:cNvSpPr>
            <a:spLocks noGrp="1"/>
          </p:cNvSpPr>
          <p:nvPr>
            <p:ph idx="1"/>
          </p:nvPr>
        </p:nvSpPr>
        <p:spPr/>
        <p:txBody>
          <a:bodyPr/>
          <a:lstStyle/>
          <a:p>
            <a:r>
              <a:rPr lang="en-US" dirty="0" smtClean="0"/>
              <a:t>The Plague of Athens killed 1/3</a:t>
            </a:r>
            <a:r>
              <a:rPr lang="en-US" baseline="30000" dirty="0" smtClean="0"/>
              <a:t>rd</a:t>
            </a:r>
            <a:r>
              <a:rPr lang="en-US" dirty="0" smtClean="0"/>
              <a:t> of Athens, causing them to lose the Peloponnesian War.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610" y="2949059"/>
            <a:ext cx="4675939" cy="3419210"/>
          </a:xfrm>
          <a:prstGeom prst="rect">
            <a:avLst/>
          </a:prstGeom>
        </p:spPr>
      </p:pic>
    </p:spTree>
    <p:extLst>
      <p:ext uri="{BB962C8B-B14F-4D97-AF65-F5344CB8AC3E}">
        <p14:creationId xmlns:p14="http://schemas.microsoft.com/office/powerpoint/2010/main" val="282588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Civilizations</a:t>
            </a:r>
            <a:endParaRPr lang="en-US" dirty="0"/>
          </a:p>
        </p:txBody>
      </p:sp>
      <p:sp>
        <p:nvSpPr>
          <p:cNvPr id="3" name="Content Placeholder 2"/>
          <p:cNvSpPr>
            <a:spLocks noGrp="1"/>
          </p:cNvSpPr>
          <p:nvPr>
            <p:ph idx="1"/>
          </p:nvPr>
        </p:nvSpPr>
        <p:spPr/>
        <p:txBody>
          <a:bodyPr/>
          <a:lstStyle/>
          <a:p>
            <a:r>
              <a:rPr lang="en-US" dirty="0" smtClean="0"/>
              <a:t>Julius </a:t>
            </a:r>
            <a:r>
              <a:rPr lang="en-US" dirty="0" smtClean="0"/>
              <a:t>Caesar is assassinated </a:t>
            </a:r>
          </a:p>
          <a:p>
            <a:r>
              <a:rPr lang="en-US" dirty="0" smtClean="0"/>
              <a:t>Chinese first gun-powder in warfare</a:t>
            </a:r>
          </a:p>
        </p:txBody>
      </p:sp>
    </p:spTree>
    <p:extLst>
      <p:ext uri="{BB962C8B-B14F-4D97-AF65-F5344CB8AC3E}">
        <p14:creationId xmlns:p14="http://schemas.microsoft.com/office/powerpoint/2010/main" val="98228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Julius Caesar is assassinated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922" y="4403559"/>
            <a:ext cx="3950078" cy="2434836"/>
          </a:xfrm>
          <a:prstGeom prst="rect">
            <a:avLst/>
          </a:prstGeom>
        </p:spPr>
      </p:pic>
      <p:sp>
        <p:nvSpPr>
          <p:cNvPr id="3" name="Content Placeholder 2"/>
          <p:cNvSpPr>
            <a:spLocks noGrp="1"/>
          </p:cNvSpPr>
          <p:nvPr>
            <p:ph idx="1"/>
          </p:nvPr>
        </p:nvSpPr>
        <p:spPr/>
        <p:txBody>
          <a:bodyPr/>
          <a:lstStyle/>
          <a:p>
            <a:pPr marL="0" indent="0">
              <a:buNone/>
            </a:pPr>
            <a:r>
              <a:rPr lang="en-US" dirty="0"/>
              <a:t>The assassination of Julius Caesar was the result of a conspiracy by many Roman senators who were called Liberators, led by Gaius Cassius Longinus and Marcus </a:t>
            </a:r>
            <a:r>
              <a:rPr lang="en-US" dirty="0" err="1"/>
              <a:t>Junius</a:t>
            </a:r>
            <a:r>
              <a:rPr lang="en-US" dirty="0"/>
              <a:t> Brutus. They stabbed </a:t>
            </a:r>
            <a:r>
              <a:rPr lang="en-US" dirty="0" smtClean="0"/>
              <a:t>Caesar </a:t>
            </a:r>
            <a:r>
              <a:rPr lang="en-US" dirty="0"/>
              <a:t>to death in the Theatre of Pompey on the Ides of March. Caesar was declared dictator </a:t>
            </a:r>
            <a:r>
              <a:rPr lang="en-US" dirty="0" err="1"/>
              <a:t>perpetuo</a:t>
            </a:r>
            <a:r>
              <a:rPr lang="en-US" dirty="0"/>
              <a:t> by the Senate, which made several senators fear that Caesar wanted to overthrow the Senate in favor of tyranny.</a:t>
            </a:r>
          </a:p>
          <a:p>
            <a:endParaRPr lang="en-US" dirty="0"/>
          </a:p>
        </p:txBody>
      </p:sp>
    </p:spTree>
    <p:extLst>
      <p:ext uri="{BB962C8B-B14F-4D97-AF65-F5344CB8AC3E}">
        <p14:creationId xmlns:p14="http://schemas.microsoft.com/office/powerpoint/2010/main" val="36966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A593760-0732-4394-AF3F-09D31796F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1125</Words>
  <Application>Microsoft Office PowerPoint</Application>
  <PresentationFormat>Widescreen</PresentationFormat>
  <Paragraphs>78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Century Gothic</vt:lpstr>
      <vt:lpstr>Garamond</vt:lpstr>
      <vt:lpstr>Organic</vt:lpstr>
      <vt:lpstr>Ze Scrapbook o’ History n’ stuff</vt:lpstr>
      <vt:lpstr>Early Civilizations</vt:lpstr>
      <vt:lpstr>Hieroglyphics</vt:lpstr>
      <vt:lpstr>The great pyramid of Giza</vt:lpstr>
      <vt:lpstr>Buddhists Sculptures</vt:lpstr>
      <vt:lpstr>Chinese creates leak-proof pottery </vt:lpstr>
      <vt:lpstr>Plague kills 1/3rd of Athens population</vt:lpstr>
      <vt:lpstr>Classical Civilizations</vt:lpstr>
      <vt:lpstr>Julius Caesar is assassinated  </vt:lpstr>
      <vt:lpstr>Chinese first gun-powder in warfare </vt:lpstr>
      <vt:lpstr>Middle ages</vt:lpstr>
      <vt:lpstr>Genghis Khan becomes prince of the Mongols </vt:lpstr>
      <vt:lpstr>Public hospital in Baghdad</vt:lpstr>
      <vt:lpstr>Vandals attack Rome </vt:lpstr>
      <vt:lpstr>Black death sweeps through Europe </vt:lpstr>
      <vt:lpstr>Global interaction</vt:lpstr>
      <vt:lpstr>Leonardo da Vinci designs a hot air turbine engine to turn a spit </vt:lpstr>
      <vt:lpstr>William Shakespeare publishes book of sonnets </vt:lpstr>
      <vt:lpstr>The Chinese build the great Temple of the Dragon in Peking </vt:lpstr>
      <vt:lpstr>Revolutions</vt:lpstr>
      <vt:lpstr>Russia declares war on Ottoman Empire</vt:lpstr>
      <vt:lpstr>U.S. declares independence from Great Britain</vt:lpstr>
      <vt:lpstr>England prohibits the slave trade</vt:lpstr>
      <vt:lpstr>Great Britain and Ireland form United Kingdom</vt:lpstr>
      <vt:lpstr>Alexander Bell patents telephone</vt:lpstr>
      <vt:lpstr>President Lincoln issues Emancipation Proclamation</vt:lpstr>
      <vt:lpstr>Modern World</vt:lpstr>
      <vt:lpstr>Modern machine gun invented </vt:lpstr>
      <vt:lpstr>Germany informs that it can’t pay reparations </vt:lpstr>
      <vt:lpstr>The US invades Grenada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Scrapbook</dc:title>
  <dc:subject>History</dc:subject>
  <dc:creator/>
  <cp:keywords>History,scrap book,homework,school</cp:keywords>
  <cp:lastModifiedBy/>
  <cp:revision>1</cp:revision>
  <dcterms:created xsi:type="dcterms:W3CDTF">2014-05-20T22:42:04Z</dcterms:created>
  <dcterms:modified xsi:type="dcterms:W3CDTF">2014-06-03T13:32:41Z</dcterms:modified>
  <cp:category>Homework,history</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TC034605169991</vt:lpwstr>
  </property>
</Properties>
</file>